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7"/>
  </p:notesMasterIdLst>
  <p:sldIdLst>
    <p:sldId id="269" r:id="rId3"/>
    <p:sldId id="270" r:id="rId4"/>
    <p:sldId id="271" r:id="rId5"/>
    <p:sldId id="296" r:id="rId6"/>
    <p:sldId id="297" r:id="rId7"/>
    <p:sldId id="298" r:id="rId8"/>
    <p:sldId id="299" r:id="rId9"/>
    <p:sldId id="300" r:id="rId10"/>
    <p:sldId id="301" r:id="rId11"/>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72" r:id="rId25"/>
    <p:sldId id="283" r:id="rId26"/>
    <p:sldId id="287" r:id="rId27"/>
    <p:sldId id="285" r:id="rId28"/>
    <p:sldId id="288" r:id="rId29"/>
    <p:sldId id="281" r:id="rId30"/>
    <p:sldId id="276" r:id="rId31"/>
    <p:sldId id="277" r:id="rId32"/>
    <p:sldId id="278" r:id="rId33"/>
    <p:sldId id="279" r:id="rId34"/>
    <p:sldId id="295" r:id="rId35"/>
    <p:sldId id="280" r:id="rId36"/>
  </p:sldIdLst>
  <p:sldSz cx="18288000" cy="10287000"/>
  <p:notesSz cx="6858000" cy="9144000"/>
  <p:embeddedFontLst>
    <p:embeddedFont>
      <p:font typeface="Avenir" panose="020B0604020202020204" charset="0"/>
      <p:regular r:id="rId38"/>
    </p:embeddedFont>
    <p:embeddedFont>
      <p:font typeface="Avenir Bold" panose="020B0604020202020204" charset="0"/>
      <p:regular r:id="rId39"/>
    </p:embeddedFont>
    <p:embeddedFont>
      <p:font typeface="Avenir Medium" panose="020B0604020202020204" charset="0"/>
      <p:regular r:id="rId40"/>
    </p:embeddedFont>
    <p:embeddedFont>
      <p:font typeface="Avenir Ultra-Bold" panose="020B0604020202020204" charset="0"/>
      <p:regular r:id="rId41"/>
    </p:embeddedFont>
    <p:embeddedFont>
      <p:font typeface="Century Gothic" panose="020B0502020202020204" pitchFamily="34" charset="0"/>
      <p:regular r:id="rId42"/>
      <p:bold r:id="rId43"/>
      <p:italic r:id="rId44"/>
      <p:boldItalic r:id="rId45"/>
    </p:embeddedFont>
    <p:embeddedFont>
      <p:font typeface="Inter Bold" panose="020B0604020202020204" charset="0"/>
      <p:regular r:id="rId46"/>
    </p:embeddedFont>
    <p:embeddedFont>
      <p:font typeface="Open Sans" panose="020B0606030504020204" pitchFamily="34" charset="0"/>
      <p:regular r:id="rId47"/>
      <p:bold r:id="rId48"/>
      <p:italic r:id="rId49"/>
      <p:boldItalic r:id="rId50"/>
    </p:embeddedFont>
    <p:embeddedFont>
      <p:font typeface="Open Sans Bold" panose="020B0806030504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AC7E50-4753-4717-862C-224CABF1A5F6}" v="31" dt="2024-03-26T13:48:42.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font" Target="fonts/font11.fntdata"/><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26.03.2024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Offered - data is siloed, in many places, and sometimes conflicting</a:t>
            </a:r>
          </a:p>
          <a:p>
            <a:endParaRPr lang="en-US"/>
          </a:p>
          <a:p>
            <a:r>
              <a:rPr lang="en-US"/>
              <a:t>Fit - </a:t>
            </a:r>
          </a:p>
          <a:p>
            <a:r>
              <a:rPr lang="en-US"/>
              <a:t>1. Students: cost, location, delivery type, transferability of prior learning. </a:t>
            </a:r>
          </a:p>
          <a:p>
            <a:r>
              <a:rPr lang="en-US"/>
              <a:t>2. Economic Dev/ Businesses: what is the right fit for my talent gaps</a:t>
            </a:r>
          </a:p>
          <a:p>
            <a:r>
              <a:rPr lang="en-US"/>
              <a:t>3. Educators: What program will prepare students for desired career path?</a:t>
            </a:r>
          </a:p>
          <a:p>
            <a:endParaRPr lang="en-US"/>
          </a:p>
          <a:p>
            <a:r>
              <a:rPr lang="en-US"/>
              <a:t>Results - </a:t>
            </a:r>
          </a:p>
          <a:p>
            <a:r>
              <a:rPr lang="en-US"/>
              <a:t>1. Workforce - How many people are employed? Is this a Credential of Value? </a:t>
            </a:r>
          </a:p>
          <a:p>
            <a:r>
              <a:rPr lang="en-US"/>
              <a:t>2. Social Determinants of Health</a:t>
            </a:r>
          </a:p>
          <a:p>
            <a:r>
              <a:rPr lang="en-US"/>
              <a:t>3. Educators - what programs to continue offering, what's missing? what's in high demand?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 Locations</a:t>
            </a:r>
          </a:p>
          <a:p>
            <a:r>
              <a:rPr lang="en-US"/>
              <a:t>2. Cost/Financial Assistance</a:t>
            </a:r>
          </a:p>
          <a:p>
            <a:r>
              <a:rPr lang="en-US"/>
              <a:t>3. Delivery Method - in person, online, blended</a:t>
            </a:r>
          </a:p>
          <a:p>
            <a:r>
              <a:rPr lang="en-US"/>
              <a:t>4. what skills will someone learn?</a:t>
            </a:r>
          </a:p>
          <a:p>
            <a:endParaRPr lang="en-US"/>
          </a:p>
          <a:p>
            <a:r>
              <a:rPr lang="en-US"/>
              <a:t>Students are asking, workforce development professionals are asking, parents are asking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3190619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2684851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67E02-09DB-77BD-E3B2-FD546DC988E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E83FE71-6586-B26C-A706-E4A2249582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4314C7E-9CD7-B3FC-82E6-5EBDEA1AB35E}"/>
              </a:ext>
            </a:extLst>
          </p:cNvPr>
          <p:cNvSpPr>
            <a:spLocks noGrp="1"/>
          </p:cNvSpPr>
          <p:nvPr>
            <p:ph type="dt" sz="half" idx="10"/>
          </p:nvPr>
        </p:nvSpPr>
        <p:spPr/>
        <p:txBody>
          <a:bodyPr/>
          <a:lstStyle/>
          <a:p>
            <a:fld id="{4F23B5FF-712D-4C9F-8AA0-52017542BD80}" type="datetimeFigureOut">
              <a:rPr lang="en-US" smtClean="0"/>
              <a:t>3/26/2024</a:t>
            </a:fld>
            <a:endParaRPr lang="en-US"/>
          </a:p>
        </p:txBody>
      </p:sp>
      <p:sp>
        <p:nvSpPr>
          <p:cNvPr id="5" name="Footer Placeholder 4">
            <a:extLst>
              <a:ext uri="{FF2B5EF4-FFF2-40B4-BE49-F238E27FC236}">
                <a16:creationId xmlns:a16="http://schemas.microsoft.com/office/drawing/2014/main" id="{916B2537-C4D0-EBE9-CA04-0CCFFC6046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C83D3C-010A-9A2F-3BE4-9187102378F1}"/>
              </a:ext>
            </a:extLst>
          </p:cNvPr>
          <p:cNvSpPr>
            <a:spLocks noGrp="1"/>
          </p:cNvSpPr>
          <p:nvPr>
            <p:ph type="sldNum" sz="quarter" idx="12"/>
          </p:nvPr>
        </p:nvSpPr>
        <p:spPr/>
        <p:txBody>
          <a:bodyPr/>
          <a:lstStyle/>
          <a:p>
            <a:fld id="{67059A0B-8DB2-4CC9-A1D7-B6A8DA16A794}" type="slidenum">
              <a:rPr lang="en-US" smtClean="0"/>
              <a:t>‹#›</a:t>
            </a:fld>
            <a:endParaRPr lang="en-US"/>
          </a:p>
        </p:txBody>
      </p:sp>
    </p:spTree>
    <p:extLst>
      <p:ext uri="{BB962C8B-B14F-4D97-AF65-F5344CB8AC3E}">
        <p14:creationId xmlns:p14="http://schemas.microsoft.com/office/powerpoint/2010/main" val="2081920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1A1A-E61F-67EF-F2FA-89ADADD687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4645C4-DEA2-132A-11DD-4C5398A341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5BCCF-60C2-36B5-1BA4-8789E8889888}"/>
              </a:ext>
            </a:extLst>
          </p:cNvPr>
          <p:cNvSpPr>
            <a:spLocks noGrp="1"/>
          </p:cNvSpPr>
          <p:nvPr>
            <p:ph type="dt" sz="half" idx="10"/>
          </p:nvPr>
        </p:nvSpPr>
        <p:spPr/>
        <p:txBody>
          <a:bodyPr/>
          <a:lstStyle/>
          <a:p>
            <a:fld id="{4F23B5FF-712D-4C9F-8AA0-52017542BD80}" type="datetimeFigureOut">
              <a:rPr lang="en-US" smtClean="0"/>
              <a:t>3/26/2024</a:t>
            </a:fld>
            <a:endParaRPr lang="en-US"/>
          </a:p>
        </p:txBody>
      </p:sp>
      <p:sp>
        <p:nvSpPr>
          <p:cNvPr id="5" name="Footer Placeholder 4">
            <a:extLst>
              <a:ext uri="{FF2B5EF4-FFF2-40B4-BE49-F238E27FC236}">
                <a16:creationId xmlns:a16="http://schemas.microsoft.com/office/drawing/2014/main" id="{FA088DED-BB55-7DAB-0238-2BBB10415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A61249-6585-FE21-5BE2-6619382F87C4}"/>
              </a:ext>
            </a:extLst>
          </p:cNvPr>
          <p:cNvSpPr>
            <a:spLocks noGrp="1"/>
          </p:cNvSpPr>
          <p:nvPr>
            <p:ph type="sldNum" sz="quarter" idx="12"/>
          </p:nvPr>
        </p:nvSpPr>
        <p:spPr/>
        <p:txBody>
          <a:bodyPr/>
          <a:lstStyle/>
          <a:p>
            <a:fld id="{67059A0B-8DB2-4CC9-A1D7-B6A8DA16A794}" type="slidenum">
              <a:rPr lang="en-US" smtClean="0"/>
              <a:t>‹#›</a:t>
            </a:fld>
            <a:endParaRPr lang="en-US"/>
          </a:p>
        </p:txBody>
      </p:sp>
    </p:spTree>
    <p:extLst>
      <p:ext uri="{BB962C8B-B14F-4D97-AF65-F5344CB8AC3E}">
        <p14:creationId xmlns:p14="http://schemas.microsoft.com/office/powerpoint/2010/main" val="785493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F4C25-239F-A1B9-DE8E-9C47BCC987B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CB41542-AE24-E3CD-B63C-0DCB4EF737B7}"/>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8E44CF-E64E-053F-351F-0780316EAE76}"/>
              </a:ext>
            </a:extLst>
          </p:cNvPr>
          <p:cNvSpPr>
            <a:spLocks noGrp="1"/>
          </p:cNvSpPr>
          <p:nvPr>
            <p:ph type="dt" sz="half" idx="10"/>
          </p:nvPr>
        </p:nvSpPr>
        <p:spPr/>
        <p:txBody>
          <a:bodyPr/>
          <a:lstStyle/>
          <a:p>
            <a:fld id="{4F23B5FF-712D-4C9F-8AA0-52017542BD80}" type="datetimeFigureOut">
              <a:rPr lang="en-US" smtClean="0"/>
              <a:t>3/26/2024</a:t>
            </a:fld>
            <a:endParaRPr lang="en-US"/>
          </a:p>
        </p:txBody>
      </p:sp>
      <p:sp>
        <p:nvSpPr>
          <p:cNvPr id="5" name="Footer Placeholder 4">
            <a:extLst>
              <a:ext uri="{FF2B5EF4-FFF2-40B4-BE49-F238E27FC236}">
                <a16:creationId xmlns:a16="http://schemas.microsoft.com/office/drawing/2014/main" id="{AEF862CF-37EE-7B65-FD08-2E7C063F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ACEBD-F6BC-7D3B-54DD-48CC2E437F28}"/>
              </a:ext>
            </a:extLst>
          </p:cNvPr>
          <p:cNvSpPr>
            <a:spLocks noGrp="1"/>
          </p:cNvSpPr>
          <p:nvPr>
            <p:ph type="sldNum" sz="quarter" idx="12"/>
          </p:nvPr>
        </p:nvSpPr>
        <p:spPr/>
        <p:txBody>
          <a:bodyPr/>
          <a:lstStyle/>
          <a:p>
            <a:fld id="{67059A0B-8DB2-4CC9-A1D7-B6A8DA16A794}" type="slidenum">
              <a:rPr lang="en-US" smtClean="0"/>
              <a:t>‹#›</a:t>
            </a:fld>
            <a:endParaRPr lang="en-US"/>
          </a:p>
        </p:txBody>
      </p:sp>
    </p:spTree>
    <p:extLst>
      <p:ext uri="{BB962C8B-B14F-4D97-AF65-F5344CB8AC3E}">
        <p14:creationId xmlns:p14="http://schemas.microsoft.com/office/powerpoint/2010/main" val="2059226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EA6C-B1CD-C77D-B8A7-60CB1915EC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7D21DF-3EA9-3D30-8256-BB466D2C88E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1FF0A7-1E56-C49E-6402-22C8E0E7646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50C9F2-4813-3B96-047C-B9853A07B9CF}"/>
              </a:ext>
            </a:extLst>
          </p:cNvPr>
          <p:cNvSpPr>
            <a:spLocks noGrp="1"/>
          </p:cNvSpPr>
          <p:nvPr>
            <p:ph type="dt" sz="half" idx="10"/>
          </p:nvPr>
        </p:nvSpPr>
        <p:spPr/>
        <p:txBody>
          <a:bodyPr/>
          <a:lstStyle/>
          <a:p>
            <a:fld id="{4F23B5FF-712D-4C9F-8AA0-52017542BD80}" type="datetimeFigureOut">
              <a:rPr lang="en-US" smtClean="0"/>
              <a:t>3/26/2024</a:t>
            </a:fld>
            <a:endParaRPr lang="en-US"/>
          </a:p>
        </p:txBody>
      </p:sp>
      <p:sp>
        <p:nvSpPr>
          <p:cNvPr id="6" name="Footer Placeholder 5">
            <a:extLst>
              <a:ext uri="{FF2B5EF4-FFF2-40B4-BE49-F238E27FC236}">
                <a16:creationId xmlns:a16="http://schemas.microsoft.com/office/drawing/2014/main" id="{89D68D5B-E561-CFE9-D80D-CF0EA1DBC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BCE5CE-C9D5-5161-8890-304B6E2944E5}"/>
              </a:ext>
            </a:extLst>
          </p:cNvPr>
          <p:cNvSpPr>
            <a:spLocks noGrp="1"/>
          </p:cNvSpPr>
          <p:nvPr>
            <p:ph type="sldNum" sz="quarter" idx="12"/>
          </p:nvPr>
        </p:nvSpPr>
        <p:spPr/>
        <p:txBody>
          <a:bodyPr/>
          <a:lstStyle/>
          <a:p>
            <a:fld id="{67059A0B-8DB2-4CC9-A1D7-B6A8DA16A794}" type="slidenum">
              <a:rPr lang="en-US" smtClean="0"/>
              <a:t>‹#›</a:t>
            </a:fld>
            <a:endParaRPr lang="en-US"/>
          </a:p>
        </p:txBody>
      </p:sp>
    </p:spTree>
    <p:extLst>
      <p:ext uri="{BB962C8B-B14F-4D97-AF65-F5344CB8AC3E}">
        <p14:creationId xmlns:p14="http://schemas.microsoft.com/office/powerpoint/2010/main" val="2597133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8668-C210-DD58-175F-84B315F341E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8F19AE-C2F9-2073-585F-8549D6994184}"/>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FA6E975-895B-F41C-64C4-5CAC090DE848}"/>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F7C636-38E4-644D-84BC-5DB41ECD6BB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FAB8DD0-41DF-3129-C8AB-349F0E8B109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5D9E0C-FF9B-37F8-88EB-2C0A0D18412F}"/>
              </a:ext>
            </a:extLst>
          </p:cNvPr>
          <p:cNvSpPr>
            <a:spLocks noGrp="1"/>
          </p:cNvSpPr>
          <p:nvPr>
            <p:ph type="dt" sz="half" idx="10"/>
          </p:nvPr>
        </p:nvSpPr>
        <p:spPr/>
        <p:txBody>
          <a:bodyPr/>
          <a:lstStyle/>
          <a:p>
            <a:fld id="{4F23B5FF-712D-4C9F-8AA0-52017542BD80}" type="datetimeFigureOut">
              <a:rPr lang="en-US" smtClean="0"/>
              <a:t>3/26/2024</a:t>
            </a:fld>
            <a:endParaRPr lang="en-US"/>
          </a:p>
        </p:txBody>
      </p:sp>
      <p:sp>
        <p:nvSpPr>
          <p:cNvPr id="8" name="Footer Placeholder 7">
            <a:extLst>
              <a:ext uri="{FF2B5EF4-FFF2-40B4-BE49-F238E27FC236}">
                <a16:creationId xmlns:a16="http://schemas.microsoft.com/office/drawing/2014/main" id="{342694A4-8E47-A785-D3D2-B71626A440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99724E-60F7-0928-B1DA-C55303BA0EDF}"/>
              </a:ext>
            </a:extLst>
          </p:cNvPr>
          <p:cNvSpPr>
            <a:spLocks noGrp="1"/>
          </p:cNvSpPr>
          <p:nvPr>
            <p:ph type="sldNum" sz="quarter" idx="12"/>
          </p:nvPr>
        </p:nvSpPr>
        <p:spPr/>
        <p:txBody>
          <a:bodyPr/>
          <a:lstStyle/>
          <a:p>
            <a:fld id="{67059A0B-8DB2-4CC9-A1D7-B6A8DA16A794}" type="slidenum">
              <a:rPr lang="en-US" smtClean="0"/>
              <a:t>‹#›</a:t>
            </a:fld>
            <a:endParaRPr lang="en-US"/>
          </a:p>
        </p:txBody>
      </p:sp>
    </p:spTree>
    <p:extLst>
      <p:ext uri="{BB962C8B-B14F-4D97-AF65-F5344CB8AC3E}">
        <p14:creationId xmlns:p14="http://schemas.microsoft.com/office/powerpoint/2010/main" val="876799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0761B-89E1-2D34-94EF-EC1BD5209A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6B02BD-CCB7-CEB2-33CC-E4F7C73803DF}"/>
              </a:ext>
            </a:extLst>
          </p:cNvPr>
          <p:cNvSpPr>
            <a:spLocks noGrp="1"/>
          </p:cNvSpPr>
          <p:nvPr>
            <p:ph type="dt" sz="half" idx="10"/>
          </p:nvPr>
        </p:nvSpPr>
        <p:spPr/>
        <p:txBody>
          <a:bodyPr/>
          <a:lstStyle/>
          <a:p>
            <a:fld id="{4F23B5FF-712D-4C9F-8AA0-52017542BD80}" type="datetimeFigureOut">
              <a:rPr lang="en-US" smtClean="0"/>
              <a:t>3/26/2024</a:t>
            </a:fld>
            <a:endParaRPr lang="en-US"/>
          </a:p>
        </p:txBody>
      </p:sp>
      <p:sp>
        <p:nvSpPr>
          <p:cNvPr id="4" name="Footer Placeholder 3">
            <a:extLst>
              <a:ext uri="{FF2B5EF4-FFF2-40B4-BE49-F238E27FC236}">
                <a16:creationId xmlns:a16="http://schemas.microsoft.com/office/drawing/2014/main" id="{FC4F3178-E8F5-AD3E-7840-1DD088E257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AC1B63-0993-530C-F137-22F5270E102C}"/>
              </a:ext>
            </a:extLst>
          </p:cNvPr>
          <p:cNvSpPr>
            <a:spLocks noGrp="1"/>
          </p:cNvSpPr>
          <p:nvPr>
            <p:ph type="sldNum" sz="quarter" idx="12"/>
          </p:nvPr>
        </p:nvSpPr>
        <p:spPr/>
        <p:txBody>
          <a:bodyPr/>
          <a:lstStyle/>
          <a:p>
            <a:fld id="{67059A0B-8DB2-4CC9-A1D7-B6A8DA16A794}" type="slidenum">
              <a:rPr lang="en-US" smtClean="0"/>
              <a:t>‹#›</a:t>
            </a:fld>
            <a:endParaRPr lang="en-US"/>
          </a:p>
        </p:txBody>
      </p:sp>
    </p:spTree>
    <p:extLst>
      <p:ext uri="{BB962C8B-B14F-4D97-AF65-F5344CB8AC3E}">
        <p14:creationId xmlns:p14="http://schemas.microsoft.com/office/powerpoint/2010/main" val="6640255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1A811A-D689-4F16-A711-9AA65350E7DD}"/>
              </a:ext>
            </a:extLst>
          </p:cNvPr>
          <p:cNvSpPr>
            <a:spLocks noGrp="1"/>
          </p:cNvSpPr>
          <p:nvPr>
            <p:ph type="dt" sz="half" idx="10"/>
          </p:nvPr>
        </p:nvSpPr>
        <p:spPr/>
        <p:txBody>
          <a:bodyPr/>
          <a:lstStyle/>
          <a:p>
            <a:fld id="{4F23B5FF-712D-4C9F-8AA0-52017542BD80}" type="datetimeFigureOut">
              <a:rPr lang="en-US" smtClean="0"/>
              <a:t>3/26/2024</a:t>
            </a:fld>
            <a:endParaRPr lang="en-US"/>
          </a:p>
        </p:txBody>
      </p:sp>
      <p:sp>
        <p:nvSpPr>
          <p:cNvPr id="3" name="Footer Placeholder 2">
            <a:extLst>
              <a:ext uri="{FF2B5EF4-FFF2-40B4-BE49-F238E27FC236}">
                <a16:creationId xmlns:a16="http://schemas.microsoft.com/office/drawing/2014/main" id="{CF805D70-D784-161F-5580-66F294EA9C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41774B-9900-938C-06B8-DDF5D673A84D}"/>
              </a:ext>
            </a:extLst>
          </p:cNvPr>
          <p:cNvSpPr>
            <a:spLocks noGrp="1"/>
          </p:cNvSpPr>
          <p:nvPr>
            <p:ph type="sldNum" sz="quarter" idx="12"/>
          </p:nvPr>
        </p:nvSpPr>
        <p:spPr/>
        <p:txBody>
          <a:bodyPr/>
          <a:lstStyle/>
          <a:p>
            <a:fld id="{67059A0B-8DB2-4CC9-A1D7-B6A8DA16A794}" type="slidenum">
              <a:rPr lang="en-US" smtClean="0"/>
              <a:t>‹#›</a:t>
            </a:fld>
            <a:endParaRPr lang="en-US"/>
          </a:p>
        </p:txBody>
      </p:sp>
    </p:spTree>
    <p:extLst>
      <p:ext uri="{BB962C8B-B14F-4D97-AF65-F5344CB8AC3E}">
        <p14:creationId xmlns:p14="http://schemas.microsoft.com/office/powerpoint/2010/main" val="1081388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66BBC-09E2-7F78-8F62-211442DBA3E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479742A-25AF-C7AB-4666-EDA64B260CC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B9ECA0-81D7-DF18-DFC0-5901CCC73E3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25432B4-566B-583F-21C0-D5734EC58B32}"/>
              </a:ext>
            </a:extLst>
          </p:cNvPr>
          <p:cNvSpPr>
            <a:spLocks noGrp="1"/>
          </p:cNvSpPr>
          <p:nvPr>
            <p:ph type="dt" sz="half" idx="10"/>
          </p:nvPr>
        </p:nvSpPr>
        <p:spPr/>
        <p:txBody>
          <a:bodyPr/>
          <a:lstStyle/>
          <a:p>
            <a:fld id="{4F23B5FF-712D-4C9F-8AA0-52017542BD80}" type="datetimeFigureOut">
              <a:rPr lang="en-US" smtClean="0"/>
              <a:t>3/26/2024</a:t>
            </a:fld>
            <a:endParaRPr lang="en-US"/>
          </a:p>
        </p:txBody>
      </p:sp>
      <p:sp>
        <p:nvSpPr>
          <p:cNvPr id="6" name="Footer Placeholder 5">
            <a:extLst>
              <a:ext uri="{FF2B5EF4-FFF2-40B4-BE49-F238E27FC236}">
                <a16:creationId xmlns:a16="http://schemas.microsoft.com/office/drawing/2014/main" id="{60CB2884-E0A0-C10D-6287-77629B4213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1FD3B0-DAC5-F431-46B6-6213B394A71E}"/>
              </a:ext>
            </a:extLst>
          </p:cNvPr>
          <p:cNvSpPr>
            <a:spLocks noGrp="1"/>
          </p:cNvSpPr>
          <p:nvPr>
            <p:ph type="sldNum" sz="quarter" idx="12"/>
          </p:nvPr>
        </p:nvSpPr>
        <p:spPr/>
        <p:txBody>
          <a:bodyPr/>
          <a:lstStyle/>
          <a:p>
            <a:fld id="{67059A0B-8DB2-4CC9-A1D7-B6A8DA16A794}" type="slidenum">
              <a:rPr lang="en-US" smtClean="0"/>
              <a:t>‹#›</a:t>
            </a:fld>
            <a:endParaRPr lang="en-US"/>
          </a:p>
        </p:txBody>
      </p:sp>
    </p:spTree>
    <p:extLst>
      <p:ext uri="{BB962C8B-B14F-4D97-AF65-F5344CB8AC3E}">
        <p14:creationId xmlns:p14="http://schemas.microsoft.com/office/powerpoint/2010/main" val="2477129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E6AFB-9851-7F93-9080-5E62B388B56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BFB95C2-91A8-8246-8372-273068C84A3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730F8A5-3460-ED8A-87F4-5DBE86CF96D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A917B93-457D-8A10-8DEC-394002A12E8F}"/>
              </a:ext>
            </a:extLst>
          </p:cNvPr>
          <p:cNvSpPr>
            <a:spLocks noGrp="1"/>
          </p:cNvSpPr>
          <p:nvPr>
            <p:ph type="dt" sz="half" idx="10"/>
          </p:nvPr>
        </p:nvSpPr>
        <p:spPr/>
        <p:txBody>
          <a:bodyPr/>
          <a:lstStyle/>
          <a:p>
            <a:fld id="{4F23B5FF-712D-4C9F-8AA0-52017542BD80}" type="datetimeFigureOut">
              <a:rPr lang="en-US" smtClean="0"/>
              <a:t>3/26/2024</a:t>
            </a:fld>
            <a:endParaRPr lang="en-US"/>
          </a:p>
        </p:txBody>
      </p:sp>
      <p:sp>
        <p:nvSpPr>
          <p:cNvPr id="6" name="Footer Placeholder 5">
            <a:extLst>
              <a:ext uri="{FF2B5EF4-FFF2-40B4-BE49-F238E27FC236}">
                <a16:creationId xmlns:a16="http://schemas.microsoft.com/office/drawing/2014/main" id="{898BB7DE-B9DE-5696-F63D-FA49108A59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E9637-7A9F-3D18-22F5-3CEF2CE936C6}"/>
              </a:ext>
            </a:extLst>
          </p:cNvPr>
          <p:cNvSpPr>
            <a:spLocks noGrp="1"/>
          </p:cNvSpPr>
          <p:nvPr>
            <p:ph type="sldNum" sz="quarter" idx="12"/>
          </p:nvPr>
        </p:nvSpPr>
        <p:spPr/>
        <p:txBody>
          <a:bodyPr/>
          <a:lstStyle/>
          <a:p>
            <a:fld id="{67059A0B-8DB2-4CC9-A1D7-B6A8DA16A794}" type="slidenum">
              <a:rPr lang="en-US" smtClean="0"/>
              <a:t>‹#›</a:t>
            </a:fld>
            <a:endParaRPr lang="en-US"/>
          </a:p>
        </p:txBody>
      </p:sp>
    </p:spTree>
    <p:extLst>
      <p:ext uri="{BB962C8B-B14F-4D97-AF65-F5344CB8AC3E}">
        <p14:creationId xmlns:p14="http://schemas.microsoft.com/office/powerpoint/2010/main" val="515164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223D8-A6EA-F758-F918-A0D438BB9C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51481A-D42E-92C0-B33E-A1D46FE0A9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D8CFC-D675-81E9-07D1-F3A3B40B6F9B}"/>
              </a:ext>
            </a:extLst>
          </p:cNvPr>
          <p:cNvSpPr>
            <a:spLocks noGrp="1"/>
          </p:cNvSpPr>
          <p:nvPr>
            <p:ph type="dt" sz="half" idx="10"/>
          </p:nvPr>
        </p:nvSpPr>
        <p:spPr/>
        <p:txBody>
          <a:bodyPr/>
          <a:lstStyle/>
          <a:p>
            <a:fld id="{4F23B5FF-712D-4C9F-8AA0-52017542BD80}" type="datetimeFigureOut">
              <a:rPr lang="en-US" smtClean="0"/>
              <a:t>3/26/2024</a:t>
            </a:fld>
            <a:endParaRPr lang="en-US"/>
          </a:p>
        </p:txBody>
      </p:sp>
      <p:sp>
        <p:nvSpPr>
          <p:cNvPr id="5" name="Footer Placeholder 4">
            <a:extLst>
              <a:ext uri="{FF2B5EF4-FFF2-40B4-BE49-F238E27FC236}">
                <a16:creationId xmlns:a16="http://schemas.microsoft.com/office/drawing/2014/main" id="{DEFBC272-7D0D-4868-C433-5AE166B216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28704B-CB39-7932-8590-DF54ACB65B4C}"/>
              </a:ext>
            </a:extLst>
          </p:cNvPr>
          <p:cNvSpPr>
            <a:spLocks noGrp="1"/>
          </p:cNvSpPr>
          <p:nvPr>
            <p:ph type="sldNum" sz="quarter" idx="12"/>
          </p:nvPr>
        </p:nvSpPr>
        <p:spPr/>
        <p:txBody>
          <a:bodyPr/>
          <a:lstStyle/>
          <a:p>
            <a:fld id="{67059A0B-8DB2-4CC9-A1D7-B6A8DA16A794}" type="slidenum">
              <a:rPr lang="en-US" smtClean="0"/>
              <a:t>‹#›</a:t>
            </a:fld>
            <a:endParaRPr lang="en-US"/>
          </a:p>
        </p:txBody>
      </p:sp>
    </p:spTree>
    <p:extLst>
      <p:ext uri="{BB962C8B-B14F-4D97-AF65-F5344CB8AC3E}">
        <p14:creationId xmlns:p14="http://schemas.microsoft.com/office/powerpoint/2010/main" val="1776753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B4C1A4-291D-EE72-B57B-4ABB08C82F9B}"/>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5CFCEC-D685-3063-2C4B-C6EC43E966A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7ECF4-DB2B-7D42-A8E2-D72F352055FF}"/>
              </a:ext>
            </a:extLst>
          </p:cNvPr>
          <p:cNvSpPr>
            <a:spLocks noGrp="1"/>
          </p:cNvSpPr>
          <p:nvPr>
            <p:ph type="dt" sz="half" idx="10"/>
          </p:nvPr>
        </p:nvSpPr>
        <p:spPr/>
        <p:txBody>
          <a:bodyPr/>
          <a:lstStyle/>
          <a:p>
            <a:fld id="{4F23B5FF-712D-4C9F-8AA0-52017542BD80}" type="datetimeFigureOut">
              <a:rPr lang="en-US" smtClean="0"/>
              <a:t>3/26/2024</a:t>
            </a:fld>
            <a:endParaRPr lang="en-US"/>
          </a:p>
        </p:txBody>
      </p:sp>
      <p:sp>
        <p:nvSpPr>
          <p:cNvPr id="5" name="Footer Placeholder 4">
            <a:extLst>
              <a:ext uri="{FF2B5EF4-FFF2-40B4-BE49-F238E27FC236}">
                <a16:creationId xmlns:a16="http://schemas.microsoft.com/office/drawing/2014/main" id="{95462F85-64FF-E420-3EBE-65ADF0452F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8520F-493B-2808-8E3C-DDE9586C7211}"/>
              </a:ext>
            </a:extLst>
          </p:cNvPr>
          <p:cNvSpPr>
            <a:spLocks noGrp="1"/>
          </p:cNvSpPr>
          <p:nvPr>
            <p:ph type="sldNum" sz="quarter" idx="12"/>
          </p:nvPr>
        </p:nvSpPr>
        <p:spPr/>
        <p:txBody>
          <a:bodyPr/>
          <a:lstStyle/>
          <a:p>
            <a:fld id="{67059A0B-8DB2-4CC9-A1D7-B6A8DA16A794}" type="slidenum">
              <a:rPr lang="en-US" smtClean="0"/>
              <a:t>‹#›</a:t>
            </a:fld>
            <a:endParaRPr lang="en-US"/>
          </a:p>
        </p:txBody>
      </p:sp>
    </p:spTree>
    <p:extLst>
      <p:ext uri="{BB962C8B-B14F-4D97-AF65-F5344CB8AC3E}">
        <p14:creationId xmlns:p14="http://schemas.microsoft.com/office/powerpoint/2010/main" val="3250664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10C5CA-DF0E-D5EF-CFB0-DA94CCD9927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7A0F26-EFF3-F580-A56F-86C23C8C2329}"/>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071A3B-4A91-95A3-3F82-F03CAFADDE7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F23B5FF-712D-4C9F-8AA0-52017542BD80}" type="datetimeFigureOut">
              <a:rPr lang="en-US" smtClean="0"/>
              <a:t>3/26/2024</a:t>
            </a:fld>
            <a:endParaRPr lang="en-US"/>
          </a:p>
        </p:txBody>
      </p:sp>
      <p:sp>
        <p:nvSpPr>
          <p:cNvPr id="5" name="Footer Placeholder 4">
            <a:extLst>
              <a:ext uri="{FF2B5EF4-FFF2-40B4-BE49-F238E27FC236}">
                <a16:creationId xmlns:a16="http://schemas.microsoft.com/office/drawing/2014/main" id="{33660AB7-0204-7C70-71B6-CC281279AFB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38CB14-17B5-B1B3-6E17-A6ABFE6317F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67059A0B-8DB2-4CC9-A1D7-B6A8DA16A794}" type="slidenum">
              <a:rPr lang="en-US" smtClean="0"/>
              <a:t>‹#›</a:t>
            </a:fld>
            <a:endParaRPr lang="en-US"/>
          </a:p>
        </p:txBody>
      </p:sp>
    </p:spTree>
    <p:extLst>
      <p:ext uri="{BB962C8B-B14F-4D97-AF65-F5344CB8AC3E}">
        <p14:creationId xmlns:p14="http://schemas.microsoft.com/office/powerpoint/2010/main" val="2209814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ideo" Target="https://youtu.be/X70ulSK5ync"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17.png"/><Relationship Id="rId3" Type="http://schemas.openxmlformats.org/officeDocument/2006/relationships/image" Target="../media/image27.svg"/><Relationship Id="rId21" Type="http://schemas.openxmlformats.org/officeDocument/2006/relationships/image" Target="../media/image43.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png"/><Relationship Id="rId19" Type="http://schemas.openxmlformats.org/officeDocument/2006/relationships/image" Target="../media/image18.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0.svg"/><Relationship Id="rId7" Type="http://schemas.openxmlformats.org/officeDocument/2006/relationships/image" Target="../media/image62.png"/><Relationship Id="rId12" Type="http://schemas.openxmlformats.org/officeDocument/2006/relationships/hyperlink" Target="https://www.linkedin.com/in/kristenmshryock/" TargetMode="External"/><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65.sv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jpe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mailto:Kristen.Shryock@Arkansas.Gov" TargetMode="External"/><Relationship Id="rId2" Type="http://schemas.openxmlformats.org/officeDocument/2006/relationships/hyperlink" Target="mailto:Robert.McGough@Arkansas.Gov"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coleridgeinitiative.org/administrative-data-research-facility" TargetMode="External"/><Relationship Id="rId1" Type="http://schemas.openxmlformats.org/officeDocument/2006/relationships/slideLayout" Target="../slideLayouts/slideLayout2.xml"/><Relationship Id="rId4" Type="http://schemas.openxmlformats.org/officeDocument/2006/relationships/hyperlink" Target="https://www.naswa.org/partnerships/multi-state-data-collaboratives/abou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coleridgeinitiative.org/applied-data-analytics-training-program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99D3C-4833-DE9D-7DB9-87E239F70A68}"/>
              </a:ext>
            </a:extLst>
          </p:cNvPr>
          <p:cNvSpPr>
            <a:spLocks noGrp="1"/>
          </p:cNvSpPr>
          <p:nvPr>
            <p:ph type="ctrTitle"/>
          </p:nvPr>
        </p:nvSpPr>
        <p:spPr/>
        <p:txBody>
          <a:bodyPr>
            <a:normAutofit fontScale="90000"/>
          </a:bodyPr>
          <a:lstStyle/>
          <a:p>
            <a:r>
              <a:rPr lang="en-US"/>
              <a:t>Data-Driven Approaches to Education and Workforce Alignment </a:t>
            </a:r>
            <a:endParaRPr lang="en-US" dirty="0"/>
          </a:p>
        </p:txBody>
      </p:sp>
      <p:sp>
        <p:nvSpPr>
          <p:cNvPr id="3" name="Subtitle 2">
            <a:extLst>
              <a:ext uri="{FF2B5EF4-FFF2-40B4-BE49-F238E27FC236}">
                <a16:creationId xmlns:a16="http://schemas.microsoft.com/office/drawing/2014/main" id="{AB6E723A-37F1-C25C-934A-EB1279EC6AF0}"/>
              </a:ext>
            </a:extLst>
          </p:cNvPr>
          <p:cNvSpPr>
            <a:spLocks noGrp="1"/>
          </p:cNvSpPr>
          <p:nvPr>
            <p:ph type="subTitle" idx="1"/>
          </p:nvPr>
        </p:nvSpPr>
        <p:spPr/>
        <p:txBody>
          <a:bodyPr>
            <a:normAutofit lnSpcReduction="10000"/>
          </a:bodyPr>
          <a:lstStyle/>
          <a:p>
            <a:r>
              <a:rPr lang="en-US" dirty="0"/>
              <a:t>Robert McGough – Chief Data Officer</a:t>
            </a:r>
          </a:p>
          <a:p>
            <a:r>
              <a:rPr lang="en-US" dirty="0"/>
              <a:t>Kristen Shryock – Chief Skills Strategy Officer</a:t>
            </a:r>
          </a:p>
          <a:p>
            <a:r>
              <a:rPr lang="en-US" dirty="0"/>
              <a:t>Department of Transformation and Shared Services (TSS)</a:t>
            </a:r>
          </a:p>
          <a:p>
            <a:r>
              <a:rPr lang="en-US" dirty="0"/>
              <a:t>Arkansas Data Office (ARData)</a:t>
            </a:r>
          </a:p>
        </p:txBody>
      </p:sp>
    </p:spTree>
    <p:extLst>
      <p:ext uri="{BB962C8B-B14F-4D97-AF65-F5344CB8AC3E}">
        <p14:creationId xmlns:p14="http://schemas.microsoft.com/office/powerpoint/2010/main" val="466760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555" b="-9555"/>
            </a:stretch>
          </a:blipFill>
        </p:spPr>
        <p:txBody>
          <a:bodyPr/>
          <a:lstStyle/>
          <a:p>
            <a:endParaRPr lang="en-US"/>
          </a:p>
        </p:txBody>
      </p:sp>
      <p:sp>
        <p:nvSpPr>
          <p:cNvPr id="3" name="Freeform 3"/>
          <p:cNvSpPr/>
          <p:nvPr/>
        </p:nvSpPr>
        <p:spPr>
          <a:xfrm>
            <a:off x="2396029" y="1735775"/>
            <a:ext cx="13495942" cy="6815451"/>
          </a:xfrm>
          <a:custGeom>
            <a:avLst/>
            <a:gdLst/>
            <a:ahLst/>
            <a:cxnLst/>
            <a:rect l="l" t="t" r="r" b="b"/>
            <a:pathLst>
              <a:path w="13495942" h="6815451">
                <a:moveTo>
                  <a:pt x="0" y="0"/>
                </a:moveTo>
                <a:lnTo>
                  <a:pt x="13495942" y="0"/>
                </a:lnTo>
                <a:lnTo>
                  <a:pt x="13495942" y="6815450"/>
                </a:lnTo>
                <a:lnTo>
                  <a:pt x="0" y="6815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4129846" y="4582686"/>
            <a:ext cx="10028309" cy="3643593"/>
          </a:xfrm>
          <a:prstGeom prst="rect">
            <a:avLst/>
          </a:prstGeom>
        </p:spPr>
        <p:txBody>
          <a:bodyPr lIns="0" tIns="0" rIns="0" bIns="0" rtlCol="0" anchor="t">
            <a:spAutoFit/>
          </a:bodyPr>
          <a:lstStyle/>
          <a:p>
            <a:pPr algn="ctr">
              <a:lnSpc>
                <a:spcPts val="13897"/>
              </a:lnSpc>
            </a:pPr>
            <a:r>
              <a:rPr lang="en-US" sz="9926" spc="-268">
                <a:solidFill>
                  <a:srgbClr val="FFFFFF"/>
                </a:solidFill>
                <a:latin typeface="Avenir Bold"/>
              </a:rPr>
              <a:t>CREDENTIAL REGISTRY</a:t>
            </a:r>
          </a:p>
        </p:txBody>
      </p:sp>
      <p:sp>
        <p:nvSpPr>
          <p:cNvPr id="5" name="TextBox 5"/>
          <p:cNvSpPr txBox="1"/>
          <p:nvPr/>
        </p:nvSpPr>
        <p:spPr>
          <a:xfrm>
            <a:off x="3942980" y="2107635"/>
            <a:ext cx="10402041" cy="2654943"/>
          </a:xfrm>
          <a:prstGeom prst="rect">
            <a:avLst/>
          </a:prstGeom>
        </p:spPr>
        <p:txBody>
          <a:bodyPr lIns="0" tIns="0" rIns="0" bIns="0" rtlCol="0" anchor="t">
            <a:spAutoFit/>
          </a:bodyPr>
          <a:lstStyle/>
          <a:p>
            <a:pPr algn="ctr">
              <a:lnSpc>
                <a:spcPts val="19564"/>
              </a:lnSpc>
            </a:pPr>
            <a:r>
              <a:rPr lang="en-US" sz="13974" spc="-377">
                <a:solidFill>
                  <a:srgbClr val="F6FBFE"/>
                </a:solidFill>
                <a:latin typeface="Avenir Bold"/>
              </a:rPr>
              <a:t>ARKANSAS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p:nvPr/>
        </p:nvGrpSpPr>
        <p:grpSpPr>
          <a:xfrm>
            <a:off x="2147476" y="-12680"/>
            <a:ext cx="4166687" cy="10287000"/>
            <a:chOff x="0" y="0"/>
            <a:chExt cx="872111" cy="2153126"/>
          </a:xfrm>
        </p:grpSpPr>
        <p:sp>
          <p:nvSpPr>
            <p:cNvPr id="3" name="Freeform 3"/>
            <p:cNvSpPr/>
            <p:nvPr/>
          </p:nvSpPr>
          <p:spPr>
            <a:xfrm>
              <a:off x="0" y="0"/>
              <a:ext cx="872111" cy="2153126"/>
            </a:xfrm>
            <a:custGeom>
              <a:avLst/>
              <a:gdLst/>
              <a:ahLst/>
              <a:cxnLst/>
              <a:rect l="l" t="t" r="r" b="b"/>
              <a:pathLst>
                <a:path w="872111" h="2153126">
                  <a:moveTo>
                    <a:pt x="0" y="0"/>
                  </a:moveTo>
                  <a:lnTo>
                    <a:pt x="872111" y="0"/>
                  </a:lnTo>
                  <a:lnTo>
                    <a:pt x="872111" y="2153126"/>
                  </a:lnTo>
                  <a:lnTo>
                    <a:pt x="0" y="2153126"/>
                  </a:lnTo>
                  <a:close/>
                </a:path>
              </a:pathLst>
            </a:custGeom>
            <a:solidFill>
              <a:srgbClr val="001847"/>
            </a:solidFill>
          </p:spPr>
          <p:txBody>
            <a:bodyPr/>
            <a:lstStyle/>
            <a:p>
              <a:endParaRPr lang="en-US"/>
            </a:p>
          </p:txBody>
        </p:sp>
      </p:grpSp>
      <p:grpSp>
        <p:nvGrpSpPr>
          <p:cNvPr id="4" name="Group 4"/>
          <p:cNvGrpSpPr/>
          <p:nvPr/>
        </p:nvGrpSpPr>
        <p:grpSpPr>
          <a:xfrm>
            <a:off x="6314162" y="5862286"/>
            <a:ext cx="10675574" cy="913182"/>
            <a:chOff x="0" y="0"/>
            <a:chExt cx="2234457" cy="191134"/>
          </a:xfrm>
        </p:grpSpPr>
        <p:sp>
          <p:nvSpPr>
            <p:cNvPr id="5" name="Freeform 5"/>
            <p:cNvSpPr/>
            <p:nvPr/>
          </p:nvSpPr>
          <p:spPr>
            <a:xfrm>
              <a:off x="0" y="0"/>
              <a:ext cx="2234457" cy="191134"/>
            </a:xfrm>
            <a:custGeom>
              <a:avLst/>
              <a:gdLst/>
              <a:ahLst/>
              <a:cxnLst/>
              <a:rect l="l" t="t" r="r" b="b"/>
              <a:pathLst>
                <a:path w="2234457" h="191134">
                  <a:moveTo>
                    <a:pt x="0" y="0"/>
                  </a:moveTo>
                  <a:lnTo>
                    <a:pt x="2234457" y="0"/>
                  </a:lnTo>
                  <a:lnTo>
                    <a:pt x="2234457" y="191134"/>
                  </a:lnTo>
                  <a:lnTo>
                    <a:pt x="0" y="191134"/>
                  </a:lnTo>
                  <a:close/>
                </a:path>
              </a:pathLst>
            </a:custGeom>
            <a:solidFill>
              <a:srgbClr val="C10230"/>
            </a:solidFill>
          </p:spPr>
          <p:txBody>
            <a:bodyPr/>
            <a:lstStyle/>
            <a:p>
              <a:endParaRPr lang="en-US"/>
            </a:p>
          </p:txBody>
        </p:sp>
      </p:grpSp>
      <p:sp>
        <p:nvSpPr>
          <p:cNvPr id="6" name="AutoShape 6"/>
          <p:cNvSpPr/>
          <p:nvPr/>
        </p:nvSpPr>
        <p:spPr>
          <a:xfrm>
            <a:off x="9143975" y="9281789"/>
            <a:ext cx="5971232" cy="0"/>
          </a:xfrm>
          <a:prstGeom prst="line">
            <a:avLst/>
          </a:prstGeom>
          <a:ln w="28575" cap="flat">
            <a:solidFill>
              <a:srgbClr val="001847"/>
            </a:solidFill>
            <a:prstDash val="solid"/>
            <a:headEnd type="none" w="sm" len="sm"/>
            <a:tailEnd type="none" w="sm" len="sm"/>
          </a:ln>
        </p:spPr>
        <p:txBody>
          <a:bodyPr/>
          <a:lstStyle/>
          <a:p>
            <a:endParaRPr lang="en-US"/>
          </a:p>
        </p:txBody>
      </p:sp>
      <p:sp>
        <p:nvSpPr>
          <p:cNvPr id="7" name="AutoShape 7"/>
          <p:cNvSpPr/>
          <p:nvPr/>
        </p:nvSpPr>
        <p:spPr>
          <a:xfrm>
            <a:off x="7296094" y="979851"/>
            <a:ext cx="9967629" cy="14287"/>
          </a:xfrm>
          <a:prstGeom prst="line">
            <a:avLst/>
          </a:prstGeom>
          <a:ln w="28575" cap="flat">
            <a:solidFill>
              <a:srgbClr val="001847"/>
            </a:solidFill>
            <a:prstDash val="solid"/>
            <a:headEnd type="none" w="sm" len="sm"/>
            <a:tailEnd type="none" w="sm" len="sm"/>
          </a:ln>
        </p:spPr>
        <p:txBody>
          <a:bodyPr/>
          <a:lstStyle/>
          <a:p>
            <a:endParaRPr lang="en-US"/>
          </a:p>
        </p:txBody>
      </p:sp>
      <p:sp>
        <p:nvSpPr>
          <p:cNvPr id="8" name="AutoShape 8"/>
          <p:cNvSpPr/>
          <p:nvPr/>
        </p:nvSpPr>
        <p:spPr>
          <a:xfrm rot="5399999">
            <a:off x="13746595" y="4496980"/>
            <a:ext cx="7062832" cy="0"/>
          </a:xfrm>
          <a:prstGeom prst="line">
            <a:avLst/>
          </a:prstGeom>
          <a:ln w="28575" cap="flat">
            <a:solidFill>
              <a:srgbClr val="001847"/>
            </a:solidFill>
            <a:prstDash val="solid"/>
            <a:headEnd type="none" w="sm" len="sm"/>
            <a:tailEnd type="none" w="sm" len="sm"/>
          </a:ln>
        </p:spPr>
        <p:txBody>
          <a:bodyPr/>
          <a:lstStyle/>
          <a:p>
            <a:endParaRPr lang="en-US"/>
          </a:p>
        </p:txBody>
      </p:sp>
      <p:grpSp>
        <p:nvGrpSpPr>
          <p:cNvPr id="9" name="Group 9"/>
          <p:cNvGrpSpPr/>
          <p:nvPr/>
        </p:nvGrpSpPr>
        <p:grpSpPr>
          <a:xfrm>
            <a:off x="552094" y="1443919"/>
            <a:ext cx="4466872" cy="6862846"/>
            <a:chOff x="0" y="0"/>
            <a:chExt cx="5955829" cy="9150462"/>
          </a:xfrm>
        </p:grpSpPr>
        <p:pic>
          <p:nvPicPr>
            <p:cNvPr id="10" name="Picture 10"/>
            <p:cNvPicPr>
              <a:picLocks noChangeAspect="1"/>
            </p:cNvPicPr>
            <p:nvPr/>
          </p:nvPicPr>
          <p:blipFill>
            <a:blip r:embed="rId2"/>
            <a:srcRect l="19815" r="22284"/>
            <a:stretch>
              <a:fillRect/>
            </a:stretch>
          </p:blipFill>
          <p:spPr>
            <a:xfrm>
              <a:off x="0" y="0"/>
              <a:ext cx="5955829" cy="9150462"/>
            </a:xfrm>
            <a:prstGeom prst="rect">
              <a:avLst/>
            </a:prstGeom>
          </p:spPr>
        </p:pic>
      </p:grpSp>
      <p:grpSp>
        <p:nvGrpSpPr>
          <p:cNvPr id="11" name="Group 11"/>
          <p:cNvGrpSpPr/>
          <p:nvPr/>
        </p:nvGrpSpPr>
        <p:grpSpPr>
          <a:xfrm>
            <a:off x="16659086" y="9116464"/>
            <a:ext cx="330649" cy="330649"/>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0230"/>
            </a:solidFill>
          </p:spPr>
          <p:txBody>
            <a:bodyPr/>
            <a:lstStyle/>
            <a:p>
              <a:endParaRPr lang="en-US"/>
            </a:p>
          </p:txBody>
        </p:sp>
      </p:grpSp>
      <p:grpSp>
        <p:nvGrpSpPr>
          <p:cNvPr id="13" name="Group 13"/>
          <p:cNvGrpSpPr/>
          <p:nvPr/>
        </p:nvGrpSpPr>
        <p:grpSpPr>
          <a:xfrm>
            <a:off x="17132611" y="9116464"/>
            <a:ext cx="330649" cy="330649"/>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n-US"/>
            </a:p>
          </p:txBody>
        </p:sp>
      </p:grpSp>
      <p:grpSp>
        <p:nvGrpSpPr>
          <p:cNvPr id="15" name="Group 15"/>
          <p:cNvGrpSpPr/>
          <p:nvPr/>
        </p:nvGrpSpPr>
        <p:grpSpPr>
          <a:xfrm>
            <a:off x="16187144" y="9116464"/>
            <a:ext cx="330649" cy="330649"/>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n-US"/>
            </a:p>
          </p:txBody>
        </p:sp>
      </p:grpSp>
      <p:sp>
        <p:nvSpPr>
          <p:cNvPr id="17" name="Freeform 17"/>
          <p:cNvSpPr/>
          <p:nvPr/>
        </p:nvSpPr>
        <p:spPr>
          <a:xfrm>
            <a:off x="7013654" y="1443919"/>
            <a:ext cx="6070939" cy="1733253"/>
          </a:xfrm>
          <a:custGeom>
            <a:avLst/>
            <a:gdLst/>
            <a:ahLst/>
            <a:cxnLst/>
            <a:rect l="l" t="t" r="r" b="b"/>
            <a:pathLst>
              <a:path w="6070939" h="1733253">
                <a:moveTo>
                  <a:pt x="0" y="0"/>
                </a:moveTo>
                <a:lnTo>
                  <a:pt x="6070939" y="0"/>
                </a:lnTo>
                <a:lnTo>
                  <a:pt x="6070939" y="1733253"/>
                </a:lnTo>
                <a:lnTo>
                  <a:pt x="0" y="1733253"/>
                </a:lnTo>
                <a:lnTo>
                  <a:pt x="0" y="0"/>
                </a:lnTo>
                <a:close/>
              </a:path>
            </a:pathLst>
          </a:custGeom>
          <a:blipFill>
            <a:blip r:embed="rId3"/>
            <a:stretch>
              <a:fillRect/>
            </a:stretch>
          </a:blipFill>
        </p:spPr>
        <p:txBody>
          <a:bodyPr/>
          <a:lstStyle/>
          <a:p>
            <a:endParaRPr lang="en-US"/>
          </a:p>
        </p:txBody>
      </p:sp>
      <p:sp>
        <p:nvSpPr>
          <p:cNvPr id="18" name="TextBox 18"/>
          <p:cNvSpPr txBox="1"/>
          <p:nvPr/>
        </p:nvSpPr>
        <p:spPr>
          <a:xfrm>
            <a:off x="11992796" y="1296123"/>
            <a:ext cx="4359673" cy="1685946"/>
          </a:xfrm>
          <a:prstGeom prst="rect">
            <a:avLst/>
          </a:prstGeom>
        </p:spPr>
        <p:txBody>
          <a:bodyPr lIns="0" tIns="0" rIns="0" bIns="0" rtlCol="0" anchor="t">
            <a:spAutoFit/>
          </a:bodyPr>
          <a:lstStyle/>
          <a:p>
            <a:pPr algn="ctr">
              <a:lnSpc>
                <a:spcPts val="12360"/>
              </a:lnSpc>
            </a:pPr>
            <a:r>
              <a:rPr lang="en-US" sz="8828">
                <a:solidFill>
                  <a:srgbClr val="001847"/>
                </a:solidFill>
                <a:latin typeface="Avenir Ultra-Bold"/>
              </a:rPr>
              <a:t>TEAM</a:t>
            </a:r>
          </a:p>
        </p:txBody>
      </p:sp>
      <p:sp>
        <p:nvSpPr>
          <p:cNvPr id="19" name="TextBox 19"/>
          <p:cNvSpPr txBox="1"/>
          <p:nvPr/>
        </p:nvSpPr>
        <p:spPr>
          <a:xfrm>
            <a:off x="6637111" y="5851046"/>
            <a:ext cx="10021976" cy="773737"/>
          </a:xfrm>
          <a:prstGeom prst="rect">
            <a:avLst/>
          </a:prstGeom>
        </p:spPr>
        <p:txBody>
          <a:bodyPr lIns="0" tIns="0" rIns="0" bIns="0" rtlCol="0" anchor="t">
            <a:spAutoFit/>
          </a:bodyPr>
          <a:lstStyle/>
          <a:p>
            <a:pPr>
              <a:lnSpc>
                <a:spcPts val="5653"/>
              </a:lnSpc>
            </a:pPr>
            <a:r>
              <a:rPr lang="en-US" sz="4037" spc="-145">
                <a:solidFill>
                  <a:srgbClr val="FFFFFF"/>
                </a:solidFill>
                <a:latin typeface="Avenir Bold"/>
              </a:rPr>
              <a:t>Kristen Shryock, Chief Skills Strategy Officer</a:t>
            </a:r>
          </a:p>
        </p:txBody>
      </p:sp>
      <p:sp>
        <p:nvSpPr>
          <p:cNvPr id="20" name="TextBox 20"/>
          <p:cNvSpPr txBox="1"/>
          <p:nvPr/>
        </p:nvSpPr>
        <p:spPr>
          <a:xfrm>
            <a:off x="7036873" y="6997607"/>
            <a:ext cx="9504139" cy="1652510"/>
          </a:xfrm>
          <a:prstGeom prst="rect">
            <a:avLst/>
          </a:prstGeom>
        </p:spPr>
        <p:txBody>
          <a:bodyPr lIns="0" tIns="0" rIns="0" bIns="0" rtlCol="0" anchor="t">
            <a:spAutoFit/>
          </a:bodyPr>
          <a:lstStyle/>
          <a:p>
            <a:pPr>
              <a:lnSpc>
                <a:spcPts val="4233"/>
              </a:lnSpc>
            </a:pPr>
            <a:r>
              <a:rPr lang="en-US" sz="3023">
                <a:solidFill>
                  <a:srgbClr val="001847"/>
                </a:solidFill>
                <a:latin typeface="Avenir"/>
              </a:rPr>
              <a:t>Lead the Skills-Based Initiatives Team, focusing on the data and systems to support skills-based learning, hiring, and advancement statewide.</a:t>
            </a:r>
          </a:p>
        </p:txBody>
      </p:sp>
      <p:sp>
        <p:nvSpPr>
          <p:cNvPr id="21" name="TextBox 21"/>
          <p:cNvSpPr txBox="1"/>
          <p:nvPr/>
        </p:nvSpPr>
        <p:spPr>
          <a:xfrm>
            <a:off x="6993473" y="3681997"/>
            <a:ext cx="9504139" cy="1652510"/>
          </a:xfrm>
          <a:prstGeom prst="rect">
            <a:avLst/>
          </a:prstGeom>
        </p:spPr>
        <p:txBody>
          <a:bodyPr lIns="0" tIns="0" rIns="0" bIns="0" rtlCol="0" anchor="t">
            <a:spAutoFit/>
          </a:bodyPr>
          <a:lstStyle/>
          <a:p>
            <a:pPr>
              <a:lnSpc>
                <a:spcPts val="4233"/>
              </a:lnSpc>
            </a:pPr>
            <a:r>
              <a:rPr lang="en-US" sz="3023">
                <a:solidFill>
                  <a:srgbClr val="001847"/>
                </a:solidFill>
                <a:latin typeface="Avenir"/>
              </a:rPr>
              <a:t>Support the secure and compliant sharing, integration, and use of data and information across departments, states, and sectors.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sp>
        <p:nvSpPr>
          <p:cNvPr id="2" name="Freeform 2"/>
          <p:cNvSpPr/>
          <p:nvPr/>
        </p:nvSpPr>
        <p:spPr>
          <a:xfrm rot="-5400000">
            <a:off x="-6424182" y="2119233"/>
            <a:ext cx="12219260" cy="6048534"/>
          </a:xfrm>
          <a:custGeom>
            <a:avLst/>
            <a:gdLst/>
            <a:ahLst/>
            <a:cxnLst/>
            <a:rect l="l" t="t" r="r" b="b"/>
            <a:pathLst>
              <a:path w="12219260" h="6048534">
                <a:moveTo>
                  <a:pt x="0" y="0"/>
                </a:moveTo>
                <a:lnTo>
                  <a:pt x="12219260" y="0"/>
                </a:lnTo>
                <a:lnTo>
                  <a:pt x="12219260" y="6048534"/>
                </a:lnTo>
                <a:lnTo>
                  <a:pt x="0" y="6048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2186610" y="800865"/>
            <a:ext cx="5978011" cy="8685270"/>
            <a:chOff x="0" y="0"/>
            <a:chExt cx="7970682" cy="11580360"/>
          </a:xfrm>
        </p:grpSpPr>
        <p:pic>
          <p:nvPicPr>
            <p:cNvPr id="4" name="Picture 4"/>
            <p:cNvPicPr>
              <a:picLocks noChangeAspect="1"/>
            </p:cNvPicPr>
            <p:nvPr/>
          </p:nvPicPr>
          <p:blipFill>
            <a:blip r:embed="rId4"/>
            <a:srcRect l="27028" r="27028"/>
            <a:stretch>
              <a:fillRect/>
            </a:stretch>
          </p:blipFill>
          <p:spPr>
            <a:xfrm>
              <a:off x="0" y="0"/>
              <a:ext cx="7970682" cy="11580360"/>
            </a:xfrm>
            <a:prstGeom prst="rect">
              <a:avLst/>
            </a:prstGeom>
          </p:spPr>
        </p:pic>
      </p:grpSp>
      <p:grpSp>
        <p:nvGrpSpPr>
          <p:cNvPr id="5" name="Group 5"/>
          <p:cNvGrpSpPr/>
          <p:nvPr/>
        </p:nvGrpSpPr>
        <p:grpSpPr>
          <a:xfrm>
            <a:off x="6988361" y="4627996"/>
            <a:ext cx="4814536" cy="2530589"/>
            <a:chOff x="0" y="0"/>
            <a:chExt cx="948549" cy="498571"/>
          </a:xfrm>
        </p:grpSpPr>
        <p:sp>
          <p:nvSpPr>
            <p:cNvPr id="6" name="Freeform 6"/>
            <p:cNvSpPr/>
            <p:nvPr/>
          </p:nvSpPr>
          <p:spPr>
            <a:xfrm>
              <a:off x="0" y="0"/>
              <a:ext cx="948549" cy="498571"/>
            </a:xfrm>
            <a:custGeom>
              <a:avLst/>
              <a:gdLst/>
              <a:ahLst/>
              <a:cxnLst/>
              <a:rect l="l" t="t" r="r" b="b"/>
              <a:pathLst>
                <a:path w="948549" h="498571">
                  <a:moveTo>
                    <a:pt x="0" y="0"/>
                  </a:moveTo>
                  <a:lnTo>
                    <a:pt x="948549" y="0"/>
                  </a:lnTo>
                  <a:lnTo>
                    <a:pt x="948549" y="498571"/>
                  </a:lnTo>
                  <a:lnTo>
                    <a:pt x="0" y="498571"/>
                  </a:lnTo>
                  <a:close/>
                </a:path>
              </a:pathLst>
            </a:custGeom>
            <a:solidFill>
              <a:srgbClr val="C10230"/>
            </a:solidFill>
          </p:spPr>
          <p:txBody>
            <a:bodyPr/>
            <a:lstStyle/>
            <a:p>
              <a:endParaRPr lang="en-US"/>
            </a:p>
          </p:txBody>
        </p:sp>
      </p:grpSp>
      <p:grpSp>
        <p:nvGrpSpPr>
          <p:cNvPr id="7" name="Group 7"/>
          <p:cNvGrpSpPr/>
          <p:nvPr/>
        </p:nvGrpSpPr>
        <p:grpSpPr>
          <a:xfrm>
            <a:off x="12114114" y="4627996"/>
            <a:ext cx="4814536" cy="2530589"/>
            <a:chOff x="0" y="0"/>
            <a:chExt cx="948549" cy="498571"/>
          </a:xfrm>
        </p:grpSpPr>
        <p:sp>
          <p:nvSpPr>
            <p:cNvPr id="8" name="Freeform 8"/>
            <p:cNvSpPr/>
            <p:nvPr/>
          </p:nvSpPr>
          <p:spPr>
            <a:xfrm>
              <a:off x="0" y="0"/>
              <a:ext cx="948549" cy="498571"/>
            </a:xfrm>
            <a:custGeom>
              <a:avLst/>
              <a:gdLst/>
              <a:ahLst/>
              <a:cxnLst/>
              <a:rect l="l" t="t" r="r" b="b"/>
              <a:pathLst>
                <a:path w="948549" h="498571">
                  <a:moveTo>
                    <a:pt x="0" y="0"/>
                  </a:moveTo>
                  <a:lnTo>
                    <a:pt x="948549" y="0"/>
                  </a:lnTo>
                  <a:lnTo>
                    <a:pt x="948549" y="498571"/>
                  </a:lnTo>
                  <a:lnTo>
                    <a:pt x="0" y="498571"/>
                  </a:lnTo>
                  <a:close/>
                </a:path>
              </a:pathLst>
            </a:custGeom>
            <a:solidFill>
              <a:srgbClr val="001847"/>
            </a:solidFill>
          </p:spPr>
          <p:txBody>
            <a:bodyPr/>
            <a:lstStyle/>
            <a:p>
              <a:endParaRPr lang="en-US"/>
            </a:p>
          </p:txBody>
        </p:sp>
      </p:grpSp>
      <p:sp>
        <p:nvSpPr>
          <p:cNvPr id="9" name="TextBox 9"/>
          <p:cNvSpPr txBox="1"/>
          <p:nvPr/>
        </p:nvSpPr>
        <p:spPr>
          <a:xfrm>
            <a:off x="8732487" y="1387359"/>
            <a:ext cx="7368903" cy="2060330"/>
          </a:xfrm>
          <a:prstGeom prst="rect">
            <a:avLst/>
          </a:prstGeom>
        </p:spPr>
        <p:txBody>
          <a:bodyPr lIns="0" tIns="0" rIns="0" bIns="0" rtlCol="0" anchor="t">
            <a:spAutoFit/>
          </a:bodyPr>
          <a:lstStyle/>
          <a:p>
            <a:pPr>
              <a:lnSpc>
                <a:spcPts val="7462"/>
              </a:lnSpc>
            </a:pPr>
            <a:r>
              <a:rPr lang="en-US" sz="7175" spc="-193">
                <a:solidFill>
                  <a:srgbClr val="1D3055"/>
                </a:solidFill>
                <a:latin typeface="Avenir Bold"/>
              </a:rPr>
              <a:t>THE CREDENTIAL LANDSCAPE</a:t>
            </a:r>
          </a:p>
        </p:txBody>
      </p:sp>
      <p:sp>
        <p:nvSpPr>
          <p:cNvPr id="10" name="TextBox 10"/>
          <p:cNvSpPr txBox="1"/>
          <p:nvPr/>
        </p:nvSpPr>
        <p:spPr>
          <a:xfrm>
            <a:off x="7418862" y="4595179"/>
            <a:ext cx="4004440" cy="1596049"/>
          </a:xfrm>
          <a:prstGeom prst="rect">
            <a:avLst/>
          </a:prstGeom>
        </p:spPr>
        <p:txBody>
          <a:bodyPr lIns="0" tIns="0" rIns="0" bIns="0" rtlCol="0" anchor="t">
            <a:spAutoFit/>
          </a:bodyPr>
          <a:lstStyle/>
          <a:p>
            <a:pPr algn="ctr">
              <a:lnSpc>
                <a:spcPts val="11704"/>
              </a:lnSpc>
            </a:pPr>
            <a:r>
              <a:rPr lang="en-US" sz="8360">
                <a:solidFill>
                  <a:srgbClr val="FFFFFF"/>
                </a:solidFill>
                <a:latin typeface="Avenir Bold"/>
              </a:rPr>
              <a:t>1.076M</a:t>
            </a:r>
          </a:p>
        </p:txBody>
      </p:sp>
      <p:sp>
        <p:nvSpPr>
          <p:cNvPr id="11" name="TextBox 11"/>
          <p:cNvSpPr txBox="1"/>
          <p:nvPr/>
        </p:nvSpPr>
        <p:spPr>
          <a:xfrm>
            <a:off x="12485687" y="4760695"/>
            <a:ext cx="4089164" cy="1430532"/>
          </a:xfrm>
          <a:prstGeom prst="rect">
            <a:avLst/>
          </a:prstGeom>
        </p:spPr>
        <p:txBody>
          <a:bodyPr lIns="0" tIns="0" rIns="0" bIns="0" rtlCol="0" anchor="t">
            <a:spAutoFit/>
          </a:bodyPr>
          <a:lstStyle/>
          <a:p>
            <a:pPr algn="ctr">
              <a:lnSpc>
                <a:spcPts val="11704"/>
              </a:lnSpc>
            </a:pPr>
            <a:r>
              <a:rPr lang="en-US" sz="8360">
                <a:solidFill>
                  <a:srgbClr val="F6FBFE"/>
                </a:solidFill>
                <a:latin typeface="Open Sans Bold"/>
              </a:rPr>
              <a:t>59,000+</a:t>
            </a:r>
          </a:p>
        </p:txBody>
      </p:sp>
      <p:sp>
        <p:nvSpPr>
          <p:cNvPr id="12" name="TextBox 12"/>
          <p:cNvSpPr txBox="1"/>
          <p:nvPr/>
        </p:nvSpPr>
        <p:spPr>
          <a:xfrm>
            <a:off x="6989005" y="6261246"/>
            <a:ext cx="4813246" cy="596028"/>
          </a:xfrm>
          <a:prstGeom prst="rect">
            <a:avLst/>
          </a:prstGeom>
        </p:spPr>
        <p:txBody>
          <a:bodyPr lIns="0" tIns="0" rIns="0" bIns="0" rtlCol="0" anchor="t">
            <a:spAutoFit/>
          </a:bodyPr>
          <a:lstStyle/>
          <a:p>
            <a:pPr algn="ctr">
              <a:lnSpc>
                <a:spcPts val="4460"/>
              </a:lnSpc>
            </a:pPr>
            <a:r>
              <a:rPr lang="en-US" sz="3186">
                <a:solidFill>
                  <a:srgbClr val="FFFFFF"/>
                </a:solidFill>
                <a:latin typeface="Avenir"/>
              </a:rPr>
              <a:t>Credentials in the U.S.</a:t>
            </a:r>
          </a:p>
        </p:txBody>
      </p:sp>
      <p:sp>
        <p:nvSpPr>
          <p:cNvPr id="13" name="TextBox 13"/>
          <p:cNvSpPr txBox="1"/>
          <p:nvPr/>
        </p:nvSpPr>
        <p:spPr>
          <a:xfrm>
            <a:off x="12485687" y="6327921"/>
            <a:ext cx="4071390" cy="529353"/>
          </a:xfrm>
          <a:prstGeom prst="rect">
            <a:avLst/>
          </a:prstGeom>
        </p:spPr>
        <p:txBody>
          <a:bodyPr lIns="0" tIns="0" rIns="0" bIns="0" rtlCol="0" anchor="t">
            <a:spAutoFit/>
          </a:bodyPr>
          <a:lstStyle/>
          <a:p>
            <a:pPr algn="ctr">
              <a:lnSpc>
                <a:spcPts val="4460"/>
              </a:lnSpc>
            </a:pPr>
            <a:r>
              <a:rPr lang="en-US" sz="3186">
                <a:solidFill>
                  <a:srgbClr val="F6FBFE"/>
                </a:solidFill>
                <a:latin typeface="Open Sans"/>
              </a:rPr>
              <a:t>Credential providers</a:t>
            </a:r>
          </a:p>
        </p:txBody>
      </p:sp>
      <p:grpSp>
        <p:nvGrpSpPr>
          <p:cNvPr id="14" name="Group 14"/>
          <p:cNvGrpSpPr/>
          <p:nvPr/>
        </p:nvGrpSpPr>
        <p:grpSpPr>
          <a:xfrm rot="-10800000">
            <a:off x="16456708" y="8927651"/>
            <a:ext cx="330649" cy="330649"/>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0230"/>
            </a:solidFill>
          </p:spPr>
          <p:txBody>
            <a:bodyPr/>
            <a:lstStyle/>
            <a:p>
              <a:endParaRPr lang="en-US"/>
            </a:p>
          </p:txBody>
        </p:sp>
      </p:grpSp>
      <p:grpSp>
        <p:nvGrpSpPr>
          <p:cNvPr id="16" name="Group 16"/>
          <p:cNvGrpSpPr/>
          <p:nvPr/>
        </p:nvGrpSpPr>
        <p:grpSpPr>
          <a:xfrm rot="-10800000">
            <a:off x="15983184" y="8927651"/>
            <a:ext cx="330649" cy="330649"/>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US"/>
            </a:p>
          </p:txBody>
        </p:sp>
      </p:grpSp>
      <p:grpSp>
        <p:nvGrpSpPr>
          <p:cNvPr id="18" name="Group 18"/>
          <p:cNvGrpSpPr/>
          <p:nvPr/>
        </p:nvGrpSpPr>
        <p:grpSpPr>
          <a:xfrm rot="-10800000">
            <a:off x="16928651" y="8927651"/>
            <a:ext cx="330649" cy="330649"/>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4222137"/>
            <a:chOff x="0" y="0"/>
            <a:chExt cx="24384000" cy="5629516"/>
          </a:xfrm>
        </p:grpSpPr>
        <p:pic>
          <p:nvPicPr>
            <p:cNvPr id="3" name="Picture 3"/>
            <p:cNvPicPr>
              <a:picLocks noChangeAspect="1"/>
            </p:cNvPicPr>
            <p:nvPr/>
          </p:nvPicPr>
          <p:blipFill>
            <a:blip r:embed="rId3"/>
            <a:srcRect t="32673" b="32673"/>
            <a:stretch>
              <a:fillRect/>
            </a:stretch>
          </p:blipFill>
          <p:spPr>
            <a:xfrm>
              <a:off x="0" y="0"/>
              <a:ext cx="24384000" cy="5629516"/>
            </a:xfrm>
            <a:prstGeom prst="rect">
              <a:avLst/>
            </a:prstGeom>
          </p:spPr>
        </p:pic>
      </p:grpSp>
      <p:grpSp>
        <p:nvGrpSpPr>
          <p:cNvPr id="4" name="Group 4"/>
          <p:cNvGrpSpPr/>
          <p:nvPr/>
        </p:nvGrpSpPr>
        <p:grpSpPr>
          <a:xfrm>
            <a:off x="8431361" y="3876153"/>
            <a:ext cx="1425279" cy="142527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0230"/>
            </a:solidFill>
          </p:spPr>
          <p:txBody>
            <a:bodyPr/>
            <a:lstStyle/>
            <a:p>
              <a:endParaRPr lang="en-US"/>
            </a:p>
          </p:txBody>
        </p:sp>
      </p:grpSp>
      <p:sp>
        <p:nvSpPr>
          <p:cNvPr id="6" name="Freeform 6"/>
          <p:cNvSpPr/>
          <p:nvPr/>
        </p:nvSpPr>
        <p:spPr>
          <a:xfrm>
            <a:off x="8679170" y="4117970"/>
            <a:ext cx="929660" cy="941644"/>
          </a:xfrm>
          <a:custGeom>
            <a:avLst/>
            <a:gdLst/>
            <a:ahLst/>
            <a:cxnLst/>
            <a:rect l="l" t="t" r="r" b="b"/>
            <a:pathLst>
              <a:path w="929660" h="941644">
                <a:moveTo>
                  <a:pt x="0" y="0"/>
                </a:moveTo>
                <a:lnTo>
                  <a:pt x="929660" y="0"/>
                </a:lnTo>
                <a:lnTo>
                  <a:pt x="929660" y="941645"/>
                </a:lnTo>
                <a:lnTo>
                  <a:pt x="0" y="9416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14276239" y="3876153"/>
            <a:ext cx="1425279" cy="1425279"/>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0230"/>
            </a:solidFill>
          </p:spPr>
          <p:txBody>
            <a:bodyPr/>
            <a:lstStyle/>
            <a:p>
              <a:endParaRPr lang="en-US"/>
            </a:p>
          </p:txBody>
        </p:sp>
      </p:grpSp>
      <p:grpSp>
        <p:nvGrpSpPr>
          <p:cNvPr id="9" name="Group 9"/>
          <p:cNvGrpSpPr/>
          <p:nvPr/>
        </p:nvGrpSpPr>
        <p:grpSpPr>
          <a:xfrm>
            <a:off x="2843657" y="3876153"/>
            <a:ext cx="1425279" cy="1425279"/>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0230"/>
            </a:solidFill>
          </p:spPr>
          <p:txBody>
            <a:bodyPr/>
            <a:lstStyle/>
            <a:p>
              <a:endParaRPr lang="en-US"/>
            </a:p>
          </p:txBody>
        </p:sp>
      </p:grpSp>
      <p:sp>
        <p:nvSpPr>
          <p:cNvPr id="11" name="Freeform 11"/>
          <p:cNvSpPr/>
          <p:nvPr/>
        </p:nvSpPr>
        <p:spPr>
          <a:xfrm>
            <a:off x="14532672" y="4117970"/>
            <a:ext cx="1009806" cy="941644"/>
          </a:xfrm>
          <a:custGeom>
            <a:avLst/>
            <a:gdLst/>
            <a:ahLst/>
            <a:cxnLst/>
            <a:rect l="l" t="t" r="r" b="b"/>
            <a:pathLst>
              <a:path w="1009806" h="941644">
                <a:moveTo>
                  <a:pt x="0" y="0"/>
                </a:moveTo>
                <a:lnTo>
                  <a:pt x="1009807" y="0"/>
                </a:lnTo>
                <a:lnTo>
                  <a:pt x="1009807" y="941645"/>
                </a:lnTo>
                <a:lnTo>
                  <a:pt x="0" y="9416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3097168" y="4144012"/>
            <a:ext cx="918256" cy="889561"/>
          </a:xfrm>
          <a:custGeom>
            <a:avLst/>
            <a:gdLst/>
            <a:ahLst/>
            <a:cxnLst/>
            <a:rect l="l" t="t" r="r" b="b"/>
            <a:pathLst>
              <a:path w="918256" h="889561">
                <a:moveTo>
                  <a:pt x="0" y="0"/>
                </a:moveTo>
                <a:lnTo>
                  <a:pt x="918257" y="0"/>
                </a:lnTo>
                <a:lnTo>
                  <a:pt x="918257" y="889561"/>
                </a:lnTo>
                <a:lnTo>
                  <a:pt x="0" y="8895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1743187" y="1051077"/>
            <a:ext cx="14573025" cy="2336874"/>
          </a:xfrm>
          <a:prstGeom prst="rect">
            <a:avLst/>
          </a:prstGeom>
        </p:spPr>
        <p:txBody>
          <a:bodyPr lIns="0" tIns="0" rIns="0" bIns="0" rtlCol="0" anchor="t">
            <a:spAutoFit/>
          </a:bodyPr>
          <a:lstStyle/>
          <a:p>
            <a:pPr algn="ctr">
              <a:lnSpc>
                <a:spcPts val="8453"/>
              </a:lnSpc>
            </a:pPr>
            <a:r>
              <a:rPr lang="en-US" sz="8128" spc="-219">
                <a:solidFill>
                  <a:srgbClr val="F6FBFE"/>
                </a:solidFill>
                <a:latin typeface="Avenir Bold"/>
              </a:rPr>
              <a:t>THE CHALLENGE: LARGE AND COMPLEX</a:t>
            </a:r>
          </a:p>
        </p:txBody>
      </p:sp>
      <p:sp>
        <p:nvSpPr>
          <p:cNvPr id="14" name="TextBox 14"/>
          <p:cNvSpPr txBox="1"/>
          <p:nvPr/>
        </p:nvSpPr>
        <p:spPr>
          <a:xfrm>
            <a:off x="1492725" y="5430482"/>
            <a:ext cx="4127142" cy="1247139"/>
          </a:xfrm>
          <a:prstGeom prst="rect">
            <a:avLst/>
          </a:prstGeom>
        </p:spPr>
        <p:txBody>
          <a:bodyPr lIns="0" tIns="0" rIns="0" bIns="0" rtlCol="0" anchor="t">
            <a:spAutoFit/>
          </a:bodyPr>
          <a:lstStyle/>
          <a:p>
            <a:pPr algn="ctr">
              <a:lnSpc>
                <a:spcPts val="4760"/>
              </a:lnSpc>
            </a:pPr>
            <a:r>
              <a:rPr lang="en-US" sz="3400">
                <a:solidFill>
                  <a:srgbClr val="1D3055"/>
                </a:solidFill>
                <a:latin typeface="Avenir Ultra-Bold"/>
              </a:rPr>
              <a:t>WHAT PROGRAMS ARE OFFERED?</a:t>
            </a:r>
          </a:p>
        </p:txBody>
      </p:sp>
      <p:sp>
        <p:nvSpPr>
          <p:cNvPr id="15" name="TextBox 15"/>
          <p:cNvSpPr txBox="1"/>
          <p:nvPr/>
        </p:nvSpPr>
        <p:spPr>
          <a:xfrm>
            <a:off x="7278174" y="5430482"/>
            <a:ext cx="3974995" cy="1247139"/>
          </a:xfrm>
          <a:prstGeom prst="rect">
            <a:avLst/>
          </a:prstGeom>
        </p:spPr>
        <p:txBody>
          <a:bodyPr lIns="0" tIns="0" rIns="0" bIns="0" rtlCol="0" anchor="t">
            <a:spAutoFit/>
          </a:bodyPr>
          <a:lstStyle/>
          <a:p>
            <a:pPr algn="ctr">
              <a:lnSpc>
                <a:spcPts val="4760"/>
              </a:lnSpc>
            </a:pPr>
            <a:r>
              <a:rPr lang="en-US" sz="3400">
                <a:solidFill>
                  <a:srgbClr val="1D3055"/>
                </a:solidFill>
                <a:latin typeface="Avenir Ultra-Bold"/>
              </a:rPr>
              <a:t>WHICH PROGRAM IS THE RIGHT FIT?</a:t>
            </a:r>
          </a:p>
        </p:txBody>
      </p:sp>
      <p:sp>
        <p:nvSpPr>
          <p:cNvPr id="16" name="TextBox 16"/>
          <p:cNvSpPr txBox="1"/>
          <p:nvPr/>
        </p:nvSpPr>
        <p:spPr>
          <a:xfrm>
            <a:off x="12522693" y="5430482"/>
            <a:ext cx="4932370" cy="1247139"/>
          </a:xfrm>
          <a:prstGeom prst="rect">
            <a:avLst/>
          </a:prstGeom>
        </p:spPr>
        <p:txBody>
          <a:bodyPr lIns="0" tIns="0" rIns="0" bIns="0" rtlCol="0" anchor="t">
            <a:spAutoFit/>
          </a:bodyPr>
          <a:lstStyle/>
          <a:p>
            <a:pPr algn="ctr">
              <a:lnSpc>
                <a:spcPts val="4760"/>
              </a:lnSpc>
            </a:pPr>
            <a:r>
              <a:rPr lang="en-US" sz="3400">
                <a:solidFill>
                  <a:srgbClr val="1D3055"/>
                </a:solidFill>
                <a:latin typeface="Avenir Ultra-Bold"/>
              </a:rPr>
              <a:t>WHAT ARE THE PROGRAM RESULTS?</a:t>
            </a:r>
          </a:p>
        </p:txBody>
      </p:sp>
      <p:sp>
        <p:nvSpPr>
          <p:cNvPr id="17" name="TextBox 17"/>
          <p:cNvSpPr txBox="1"/>
          <p:nvPr/>
        </p:nvSpPr>
        <p:spPr>
          <a:xfrm>
            <a:off x="1186441" y="6849071"/>
            <a:ext cx="4606719" cy="2037061"/>
          </a:xfrm>
          <a:prstGeom prst="rect">
            <a:avLst/>
          </a:prstGeom>
        </p:spPr>
        <p:txBody>
          <a:bodyPr lIns="0" tIns="0" rIns="0" bIns="0" rtlCol="0" anchor="t">
            <a:spAutoFit/>
          </a:bodyPr>
          <a:lstStyle/>
          <a:p>
            <a:pPr algn="ctr">
              <a:lnSpc>
                <a:spcPts val="3221"/>
              </a:lnSpc>
            </a:pPr>
            <a:r>
              <a:rPr lang="en-US" sz="2300">
                <a:solidFill>
                  <a:srgbClr val="1D3055"/>
                </a:solidFill>
                <a:latin typeface="Avenir"/>
              </a:rPr>
              <a:t>Data is siloed and disconnected. Information is online, but is often in many places and conflicting or incomplete. Data from institutions, state data, and national data. </a:t>
            </a:r>
          </a:p>
        </p:txBody>
      </p:sp>
      <p:sp>
        <p:nvSpPr>
          <p:cNvPr id="18" name="TextBox 18"/>
          <p:cNvSpPr txBox="1"/>
          <p:nvPr/>
        </p:nvSpPr>
        <p:spPr>
          <a:xfrm>
            <a:off x="6736135" y="6821189"/>
            <a:ext cx="5059072" cy="2437111"/>
          </a:xfrm>
          <a:prstGeom prst="rect">
            <a:avLst/>
          </a:prstGeom>
        </p:spPr>
        <p:txBody>
          <a:bodyPr lIns="0" tIns="0" rIns="0" bIns="0" rtlCol="0" anchor="t">
            <a:spAutoFit/>
          </a:bodyPr>
          <a:lstStyle/>
          <a:p>
            <a:pPr algn="ctr">
              <a:lnSpc>
                <a:spcPts val="3221"/>
              </a:lnSpc>
            </a:pPr>
            <a:r>
              <a:rPr lang="en-US" sz="2300">
                <a:solidFill>
                  <a:srgbClr val="1D3055"/>
                </a:solidFill>
                <a:latin typeface="Avenir"/>
              </a:rPr>
              <a:t>Students: Cost, Location, Delivery, Transferability of Prior Learning</a:t>
            </a:r>
          </a:p>
          <a:p>
            <a:pPr algn="ctr">
              <a:lnSpc>
                <a:spcPts val="3221"/>
              </a:lnSpc>
            </a:pPr>
            <a:r>
              <a:rPr lang="en-US" sz="2300">
                <a:solidFill>
                  <a:srgbClr val="1D3055"/>
                </a:solidFill>
                <a:latin typeface="Avenir"/>
              </a:rPr>
              <a:t>Educators: What program will prepare students for desired career path?</a:t>
            </a:r>
          </a:p>
          <a:p>
            <a:pPr algn="ctr">
              <a:lnSpc>
                <a:spcPts val="3221"/>
              </a:lnSpc>
            </a:pPr>
            <a:r>
              <a:rPr lang="en-US" sz="2300">
                <a:solidFill>
                  <a:srgbClr val="1D3055"/>
                </a:solidFill>
                <a:latin typeface="Avenir"/>
              </a:rPr>
              <a:t>Employers: What is the right fit for my talent needs and gaps?</a:t>
            </a:r>
          </a:p>
        </p:txBody>
      </p:sp>
      <p:sp>
        <p:nvSpPr>
          <p:cNvPr id="19" name="TextBox 19"/>
          <p:cNvSpPr txBox="1"/>
          <p:nvPr/>
        </p:nvSpPr>
        <p:spPr>
          <a:xfrm>
            <a:off x="12734216" y="6849071"/>
            <a:ext cx="4606719" cy="1637011"/>
          </a:xfrm>
          <a:prstGeom prst="rect">
            <a:avLst/>
          </a:prstGeom>
        </p:spPr>
        <p:txBody>
          <a:bodyPr lIns="0" tIns="0" rIns="0" bIns="0" rtlCol="0" anchor="t">
            <a:spAutoFit/>
          </a:bodyPr>
          <a:lstStyle/>
          <a:p>
            <a:pPr algn="ctr">
              <a:lnSpc>
                <a:spcPts val="3221"/>
              </a:lnSpc>
            </a:pPr>
            <a:r>
              <a:rPr lang="en-US" sz="2300">
                <a:solidFill>
                  <a:srgbClr val="1D3055"/>
                </a:solidFill>
                <a:latin typeface="Avenir"/>
              </a:rPr>
              <a:t>How many people are employed? </a:t>
            </a:r>
          </a:p>
          <a:p>
            <a:pPr algn="ctr">
              <a:lnSpc>
                <a:spcPts val="3221"/>
              </a:lnSpc>
            </a:pPr>
            <a:r>
              <a:rPr lang="en-US" sz="2300">
                <a:solidFill>
                  <a:srgbClr val="1D3055"/>
                </a:solidFill>
                <a:latin typeface="Avenir"/>
              </a:rPr>
              <a:t>Is this a Credential of Value? </a:t>
            </a:r>
          </a:p>
          <a:p>
            <a:pPr algn="ctr">
              <a:lnSpc>
                <a:spcPts val="3221"/>
              </a:lnSpc>
            </a:pPr>
            <a:r>
              <a:rPr lang="en-US" sz="2300">
                <a:solidFill>
                  <a:srgbClr val="1D3055"/>
                </a:solidFill>
                <a:latin typeface="Avenir"/>
              </a:rPr>
              <a:t>What programs should be offered?</a:t>
            </a:r>
          </a:p>
          <a:p>
            <a:pPr algn="ctr">
              <a:lnSpc>
                <a:spcPts val="3221"/>
              </a:lnSpc>
            </a:pPr>
            <a:r>
              <a:rPr lang="en-US" sz="2300">
                <a:solidFill>
                  <a:srgbClr val="1D3055"/>
                </a:solidFill>
                <a:latin typeface="Avenir"/>
              </a:rPr>
              <a:t>What’s in high demand?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p:nvPr/>
        </p:nvGrpSpPr>
        <p:grpSpPr>
          <a:xfrm>
            <a:off x="11097" y="0"/>
            <a:ext cx="6615489" cy="10287000"/>
            <a:chOff x="0" y="0"/>
            <a:chExt cx="2413348" cy="3752725"/>
          </a:xfrm>
        </p:grpSpPr>
        <p:sp>
          <p:nvSpPr>
            <p:cNvPr id="3" name="Freeform 3"/>
            <p:cNvSpPr/>
            <p:nvPr/>
          </p:nvSpPr>
          <p:spPr>
            <a:xfrm>
              <a:off x="0" y="0"/>
              <a:ext cx="2413348" cy="3752726"/>
            </a:xfrm>
            <a:custGeom>
              <a:avLst/>
              <a:gdLst/>
              <a:ahLst/>
              <a:cxnLst/>
              <a:rect l="l" t="t" r="r" b="b"/>
              <a:pathLst>
                <a:path w="2413348" h="3752726">
                  <a:moveTo>
                    <a:pt x="0" y="0"/>
                  </a:moveTo>
                  <a:lnTo>
                    <a:pt x="2413348" y="0"/>
                  </a:lnTo>
                  <a:lnTo>
                    <a:pt x="2413348" y="3752726"/>
                  </a:lnTo>
                  <a:lnTo>
                    <a:pt x="0" y="3752726"/>
                  </a:lnTo>
                  <a:close/>
                </a:path>
              </a:pathLst>
            </a:custGeom>
            <a:solidFill>
              <a:srgbClr val="1D3055"/>
            </a:solidFill>
          </p:spPr>
          <p:txBody>
            <a:bodyPr/>
            <a:lstStyle/>
            <a:p>
              <a:endParaRPr lang="en-US"/>
            </a:p>
          </p:txBody>
        </p:sp>
      </p:grpSp>
      <p:grpSp>
        <p:nvGrpSpPr>
          <p:cNvPr id="4" name="Group 4"/>
          <p:cNvGrpSpPr/>
          <p:nvPr/>
        </p:nvGrpSpPr>
        <p:grpSpPr>
          <a:xfrm>
            <a:off x="11241024" y="6080629"/>
            <a:ext cx="6693557" cy="2515296"/>
            <a:chOff x="0" y="0"/>
            <a:chExt cx="2441828" cy="917587"/>
          </a:xfrm>
        </p:grpSpPr>
        <p:sp>
          <p:nvSpPr>
            <p:cNvPr id="5" name="Freeform 5"/>
            <p:cNvSpPr/>
            <p:nvPr/>
          </p:nvSpPr>
          <p:spPr>
            <a:xfrm>
              <a:off x="0" y="0"/>
              <a:ext cx="2441828" cy="917587"/>
            </a:xfrm>
            <a:custGeom>
              <a:avLst/>
              <a:gdLst/>
              <a:ahLst/>
              <a:cxnLst/>
              <a:rect l="l" t="t" r="r" b="b"/>
              <a:pathLst>
                <a:path w="2441828" h="917587">
                  <a:moveTo>
                    <a:pt x="0" y="0"/>
                  </a:moveTo>
                  <a:lnTo>
                    <a:pt x="2441828" y="0"/>
                  </a:lnTo>
                  <a:lnTo>
                    <a:pt x="2441828" y="917587"/>
                  </a:lnTo>
                  <a:lnTo>
                    <a:pt x="0" y="917587"/>
                  </a:lnTo>
                  <a:close/>
                </a:path>
              </a:pathLst>
            </a:custGeom>
            <a:solidFill>
              <a:srgbClr val="C10230"/>
            </a:solidFill>
          </p:spPr>
          <p:txBody>
            <a:bodyPr/>
            <a:lstStyle/>
            <a:p>
              <a:endParaRPr lang="en-US"/>
            </a:p>
          </p:txBody>
        </p:sp>
      </p:grpSp>
      <p:grpSp>
        <p:nvGrpSpPr>
          <p:cNvPr id="6" name="Group 6"/>
          <p:cNvGrpSpPr/>
          <p:nvPr/>
        </p:nvGrpSpPr>
        <p:grpSpPr>
          <a:xfrm>
            <a:off x="6837759" y="2445762"/>
            <a:ext cx="7969195" cy="2473576"/>
            <a:chOff x="0" y="0"/>
            <a:chExt cx="2907184" cy="902367"/>
          </a:xfrm>
        </p:grpSpPr>
        <p:sp>
          <p:nvSpPr>
            <p:cNvPr id="7" name="Freeform 7"/>
            <p:cNvSpPr/>
            <p:nvPr/>
          </p:nvSpPr>
          <p:spPr>
            <a:xfrm>
              <a:off x="0" y="0"/>
              <a:ext cx="2907184" cy="902367"/>
            </a:xfrm>
            <a:custGeom>
              <a:avLst/>
              <a:gdLst/>
              <a:ahLst/>
              <a:cxnLst/>
              <a:rect l="l" t="t" r="r" b="b"/>
              <a:pathLst>
                <a:path w="2907184" h="902367">
                  <a:moveTo>
                    <a:pt x="0" y="0"/>
                  </a:moveTo>
                  <a:lnTo>
                    <a:pt x="2907184" y="0"/>
                  </a:lnTo>
                  <a:lnTo>
                    <a:pt x="2907184" y="902367"/>
                  </a:lnTo>
                  <a:lnTo>
                    <a:pt x="0" y="902367"/>
                  </a:lnTo>
                  <a:close/>
                </a:path>
              </a:pathLst>
            </a:custGeom>
            <a:solidFill>
              <a:srgbClr val="C10230"/>
            </a:solidFill>
          </p:spPr>
          <p:txBody>
            <a:bodyPr/>
            <a:lstStyle/>
            <a:p>
              <a:endParaRPr lang="en-US"/>
            </a:p>
          </p:txBody>
        </p:sp>
      </p:grpSp>
      <p:sp>
        <p:nvSpPr>
          <p:cNvPr id="8" name="Freeform 8"/>
          <p:cNvSpPr/>
          <p:nvPr/>
        </p:nvSpPr>
        <p:spPr>
          <a:xfrm>
            <a:off x="6438016" y="6208492"/>
            <a:ext cx="5197673" cy="2598836"/>
          </a:xfrm>
          <a:custGeom>
            <a:avLst/>
            <a:gdLst/>
            <a:ahLst/>
            <a:cxnLst/>
            <a:rect l="l" t="t" r="r" b="b"/>
            <a:pathLst>
              <a:path w="5197673" h="2598836">
                <a:moveTo>
                  <a:pt x="0" y="0"/>
                </a:moveTo>
                <a:lnTo>
                  <a:pt x="5197672" y="0"/>
                </a:lnTo>
                <a:lnTo>
                  <a:pt x="5197672" y="2598836"/>
                </a:lnTo>
                <a:lnTo>
                  <a:pt x="0" y="2598836"/>
                </a:lnTo>
                <a:lnTo>
                  <a:pt x="0" y="0"/>
                </a:lnTo>
                <a:close/>
              </a:path>
            </a:pathLst>
          </a:custGeom>
          <a:blipFill>
            <a:blip r:embed="rId2"/>
            <a:stretch>
              <a:fillRect/>
            </a:stretch>
          </a:blipFill>
        </p:spPr>
        <p:txBody>
          <a:bodyPr/>
          <a:lstStyle/>
          <a:p>
            <a:endParaRPr lang="en-US"/>
          </a:p>
        </p:txBody>
      </p:sp>
      <p:grpSp>
        <p:nvGrpSpPr>
          <p:cNvPr id="9" name="Group 9"/>
          <p:cNvGrpSpPr/>
          <p:nvPr/>
        </p:nvGrpSpPr>
        <p:grpSpPr>
          <a:xfrm>
            <a:off x="0" y="-57150"/>
            <a:ext cx="6626586" cy="10344150"/>
            <a:chOff x="0" y="0"/>
            <a:chExt cx="520689" cy="812800"/>
          </a:xfrm>
        </p:grpSpPr>
        <p:sp>
          <p:nvSpPr>
            <p:cNvPr id="10" name="Freeform 10"/>
            <p:cNvSpPr/>
            <p:nvPr/>
          </p:nvSpPr>
          <p:spPr>
            <a:xfrm>
              <a:off x="0" y="0"/>
              <a:ext cx="520689" cy="812800"/>
            </a:xfrm>
            <a:custGeom>
              <a:avLst/>
              <a:gdLst/>
              <a:ahLst/>
              <a:cxnLst/>
              <a:rect l="l" t="t" r="r" b="b"/>
              <a:pathLst>
                <a:path w="520689" h="812800">
                  <a:moveTo>
                    <a:pt x="0" y="0"/>
                  </a:moveTo>
                  <a:lnTo>
                    <a:pt x="520689" y="0"/>
                  </a:lnTo>
                  <a:lnTo>
                    <a:pt x="520689" y="812800"/>
                  </a:lnTo>
                  <a:lnTo>
                    <a:pt x="0" y="812800"/>
                  </a:lnTo>
                  <a:close/>
                </a:path>
              </a:pathLst>
            </a:custGeom>
            <a:blipFill>
              <a:blip r:embed="rId3"/>
              <a:stretch>
                <a:fillRect l="-67368" r="-67368"/>
              </a:stretch>
            </a:blipFill>
          </p:spPr>
          <p:txBody>
            <a:bodyPr/>
            <a:lstStyle/>
            <a:p>
              <a:endParaRPr lang="en-US"/>
            </a:p>
          </p:txBody>
        </p:sp>
      </p:grpSp>
      <p:sp>
        <p:nvSpPr>
          <p:cNvPr id="11" name="TextBox 11"/>
          <p:cNvSpPr txBox="1"/>
          <p:nvPr/>
        </p:nvSpPr>
        <p:spPr>
          <a:xfrm>
            <a:off x="7029973" y="2648452"/>
            <a:ext cx="7557829" cy="1982470"/>
          </a:xfrm>
          <a:prstGeom prst="rect">
            <a:avLst/>
          </a:prstGeom>
        </p:spPr>
        <p:txBody>
          <a:bodyPr lIns="0" tIns="0" rIns="0" bIns="0" rtlCol="0" anchor="t">
            <a:spAutoFit/>
          </a:bodyPr>
          <a:lstStyle/>
          <a:p>
            <a:pPr algn="just">
              <a:lnSpc>
                <a:spcPts val="3079"/>
              </a:lnSpc>
            </a:pPr>
            <a:r>
              <a:rPr lang="en-US" sz="2199">
                <a:solidFill>
                  <a:srgbClr val="FFFFFF"/>
                </a:solidFill>
                <a:latin typeface="Avenir"/>
              </a:rPr>
              <a:t>Hosts detailed information about credentials and skills and makes it accessible to anyone from anywhere. Allows providers to upload information and fuels the development of tools and services that use this information to help people make better decisions. </a:t>
            </a:r>
          </a:p>
        </p:txBody>
      </p:sp>
      <p:sp>
        <p:nvSpPr>
          <p:cNvPr id="12" name="TextBox 12"/>
          <p:cNvSpPr txBox="1"/>
          <p:nvPr/>
        </p:nvSpPr>
        <p:spPr>
          <a:xfrm>
            <a:off x="15016505" y="4345297"/>
            <a:ext cx="2322266" cy="1033780"/>
          </a:xfrm>
          <a:prstGeom prst="rect">
            <a:avLst/>
          </a:prstGeom>
        </p:spPr>
        <p:txBody>
          <a:bodyPr lIns="0" tIns="0" rIns="0" bIns="0" rtlCol="0" anchor="t">
            <a:spAutoFit/>
          </a:bodyPr>
          <a:lstStyle/>
          <a:p>
            <a:pPr algn="ctr">
              <a:lnSpc>
                <a:spcPts val="3919"/>
              </a:lnSpc>
            </a:pPr>
            <a:r>
              <a:rPr lang="en-US" sz="2799">
                <a:solidFill>
                  <a:srgbClr val="002154"/>
                </a:solidFill>
                <a:latin typeface="Avenir Bold"/>
              </a:rPr>
              <a:t> CREDENTIAL REGISTRY</a:t>
            </a:r>
          </a:p>
        </p:txBody>
      </p:sp>
      <p:sp>
        <p:nvSpPr>
          <p:cNvPr id="13" name="TextBox 13"/>
          <p:cNvSpPr txBox="1"/>
          <p:nvPr/>
        </p:nvSpPr>
        <p:spPr>
          <a:xfrm>
            <a:off x="243675" y="1164268"/>
            <a:ext cx="6194341" cy="2901823"/>
          </a:xfrm>
          <a:prstGeom prst="rect">
            <a:avLst/>
          </a:prstGeom>
        </p:spPr>
        <p:txBody>
          <a:bodyPr lIns="0" tIns="0" rIns="0" bIns="0" rtlCol="0" anchor="t">
            <a:spAutoFit/>
          </a:bodyPr>
          <a:lstStyle/>
          <a:p>
            <a:pPr>
              <a:lnSpc>
                <a:spcPts val="7316"/>
              </a:lnSpc>
            </a:pPr>
            <a:r>
              <a:rPr lang="en-US" sz="6200" spc="-167">
                <a:solidFill>
                  <a:srgbClr val="002154"/>
                </a:solidFill>
                <a:latin typeface="Avenir Bold"/>
              </a:rPr>
              <a:t>THE SOLUTION: CREDENTIAL TRANSPARENCY</a:t>
            </a:r>
          </a:p>
        </p:txBody>
      </p:sp>
      <p:sp>
        <p:nvSpPr>
          <p:cNvPr id="14" name="TextBox 14"/>
          <p:cNvSpPr txBox="1"/>
          <p:nvPr/>
        </p:nvSpPr>
        <p:spPr>
          <a:xfrm>
            <a:off x="11635688" y="6304180"/>
            <a:ext cx="5799515" cy="1982470"/>
          </a:xfrm>
          <a:prstGeom prst="rect">
            <a:avLst/>
          </a:prstGeom>
        </p:spPr>
        <p:txBody>
          <a:bodyPr lIns="0" tIns="0" rIns="0" bIns="0" rtlCol="0" anchor="t">
            <a:spAutoFit/>
          </a:bodyPr>
          <a:lstStyle/>
          <a:p>
            <a:pPr>
              <a:lnSpc>
                <a:spcPts val="3079"/>
              </a:lnSpc>
            </a:pPr>
            <a:r>
              <a:rPr lang="en-US" sz="2199">
                <a:solidFill>
                  <a:srgbClr val="FFFFFF"/>
                </a:solidFill>
                <a:latin typeface="Avenir"/>
              </a:rPr>
              <a:t>A non-profit whose mission is to map the credential landscape with clear and consistent information, fueling the creating of resources that empower people to find the pathways that are best for them. </a:t>
            </a:r>
          </a:p>
        </p:txBody>
      </p:sp>
      <p:sp>
        <p:nvSpPr>
          <p:cNvPr id="15" name="Freeform 15"/>
          <p:cNvSpPr/>
          <p:nvPr/>
        </p:nvSpPr>
        <p:spPr>
          <a:xfrm>
            <a:off x="15018128" y="2003352"/>
            <a:ext cx="2241172" cy="2241172"/>
          </a:xfrm>
          <a:custGeom>
            <a:avLst/>
            <a:gdLst/>
            <a:ahLst/>
            <a:cxnLst/>
            <a:rect l="l" t="t" r="r" b="b"/>
            <a:pathLst>
              <a:path w="2241172" h="2241172">
                <a:moveTo>
                  <a:pt x="0" y="0"/>
                </a:moveTo>
                <a:lnTo>
                  <a:pt x="2241172" y="0"/>
                </a:lnTo>
                <a:lnTo>
                  <a:pt x="2241172" y="2241172"/>
                </a:lnTo>
                <a:lnTo>
                  <a:pt x="0" y="2241172"/>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154"/>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1028700" y="578644"/>
            <a:ext cx="16230600" cy="912971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20903" r="-7530" b="-7297"/>
            </a:stretch>
          </a:blipFill>
        </p:spPr>
        <p:txBody>
          <a:bodyPr/>
          <a:lstStyle/>
          <a:p>
            <a:endParaRPr lang="en-US"/>
          </a:p>
        </p:txBody>
      </p:sp>
      <p:grpSp>
        <p:nvGrpSpPr>
          <p:cNvPr id="3" name="Group 3"/>
          <p:cNvGrpSpPr/>
          <p:nvPr/>
        </p:nvGrpSpPr>
        <p:grpSpPr>
          <a:xfrm>
            <a:off x="1495979" y="1660115"/>
            <a:ext cx="9085350" cy="5146719"/>
            <a:chOff x="0" y="0"/>
            <a:chExt cx="3002092" cy="1700642"/>
          </a:xfrm>
        </p:grpSpPr>
        <p:sp>
          <p:nvSpPr>
            <p:cNvPr id="4" name="Freeform 4"/>
            <p:cNvSpPr/>
            <p:nvPr/>
          </p:nvSpPr>
          <p:spPr>
            <a:xfrm>
              <a:off x="0" y="0"/>
              <a:ext cx="3002092" cy="1700642"/>
            </a:xfrm>
            <a:custGeom>
              <a:avLst/>
              <a:gdLst/>
              <a:ahLst/>
              <a:cxnLst/>
              <a:rect l="l" t="t" r="r" b="b"/>
              <a:pathLst>
                <a:path w="3002092" h="1700642">
                  <a:moveTo>
                    <a:pt x="0" y="0"/>
                  </a:moveTo>
                  <a:lnTo>
                    <a:pt x="3002092" y="0"/>
                  </a:lnTo>
                  <a:lnTo>
                    <a:pt x="3002092" y="1700642"/>
                  </a:lnTo>
                  <a:lnTo>
                    <a:pt x="0" y="1700642"/>
                  </a:lnTo>
                  <a:close/>
                </a:path>
              </a:pathLst>
            </a:custGeom>
            <a:solidFill>
              <a:srgbClr val="1D3055"/>
            </a:solidFill>
          </p:spPr>
          <p:txBody>
            <a:bodyPr/>
            <a:lstStyle/>
            <a:p>
              <a:endParaRPr lang="en-US"/>
            </a:p>
          </p:txBody>
        </p:sp>
      </p:grpSp>
      <p:grpSp>
        <p:nvGrpSpPr>
          <p:cNvPr id="5" name="Group 5"/>
          <p:cNvGrpSpPr/>
          <p:nvPr/>
        </p:nvGrpSpPr>
        <p:grpSpPr>
          <a:xfrm>
            <a:off x="1495979" y="6353311"/>
            <a:ext cx="9085350" cy="2096091"/>
            <a:chOff x="0" y="0"/>
            <a:chExt cx="3002092" cy="692616"/>
          </a:xfrm>
        </p:grpSpPr>
        <p:sp>
          <p:nvSpPr>
            <p:cNvPr id="6" name="Freeform 6"/>
            <p:cNvSpPr/>
            <p:nvPr/>
          </p:nvSpPr>
          <p:spPr>
            <a:xfrm>
              <a:off x="0" y="0"/>
              <a:ext cx="3002092" cy="692616"/>
            </a:xfrm>
            <a:custGeom>
              <a:avLst/>
              <a:gdLst/>
              <a:ahLst/>
              <a:cxnLst/>
              <a:rect l="l" t="t" r="r" b="b"/>
              <a:pathLst>
                <a:path w="3002092" h="692616">
                  <a:moveTo>
                    <a:pt x="0" y="0"/>
                  </a:moveTo>
                  <a:lnTo>
                    <a:pt x="3002092" y="0"/>
                  </a:lnTo>
                  <a:lnTo>
                    <a:pt x="3002092" y="692616"/>
                  </a:lnTo>
                  <a:lnTo>
                    <a:pt x="0" y="692616"/>
                  </a:lnTo>
                  <a:close/>
                </a:path>
              </a:pathLst>
            </a:custGeom>
            <a:solidFill>
              <a:srgbClr val="C10230"/>
            </a:solidFill>
          </p:spPr>
          <p:txBody>
            <a:bodyPr/>
            <a:lstStyle/>
            <a:p>
              <a:endParaRPr lang="en-US"/>
            </a:p>
          </p:txBody>
        </p:sp>
      </p:grpSp>
      <p:grpSp>
        <p:nvGrpSpPr>
          <p:cNvPr id="7" name="Group 7"/>
          <p:cNvGrpSpPr/>
          <p:nvPr/>
        </p:nvGrpSpPr>
        <p:grpSpPr>
          <a:xfrm>
            <a:off x="11464942" y="1966564"/>
            <a:ext cx="5327079" cy="1119664"/>
            <a:chOff x="0" y="0"/>
            <a:chExt cx="1829430" cy="384516"/>
          </a:xfrm>
        </p:grpSpPr>
        <p:sp>
          <p:nvSpPr>
            <p:cNvPr id="8" name="Freeform 8"/>
            <p:cNvSpPr/>
            <p:nvPr/>
          </p:nvSpPr>
          <p:spPr>
            <a:xfrm>
              <a:off x="0" y="0"/>
              <a:ext cx="1829430" cy="384516"/>
            </a:xfrm>
            <a:custGeom>
              <a:avLst/>
              <a:gdLst/>
              <a:ahLst/>
              <a:cxnLst/>
              <a:rect l="l" t="t" r="r" b="b"/>
              <a:pathLst>
                <a:path w="1829430" h="384516">
                  <a:moveTo>
                    <a:pt x="0" y="0"/>
                  </a:moveTo>
                  <a:lnTo>
                    <a:pt x="1829430" y="0"/>
                  </a:lnTo>
                  <a:lnTo>
                    <a:pt x="1829430" y="384516"/>
                  </a:lnTo>
                  <a:lnTo>
                    <a:pt x="0" y="384516"/>
                  </a:lnTo>
                  <a:close/>
                </a:path>
              </a:pathLst>
            </a:custGeom>
            <a:solidFill>
              <a:srgbClr val="1D3055"/>
            </a:solidFill>
          </p:spPr>
          <p:txBody>
            <a:bodyPr/>
            <a:lstStyle/>
            <a:p>
              <a:endParaRPr lang="en-US"/>
            </a:p>
          </p:txBody>
        </p:sp>
      </p:grpSp>
      <p:grpSp>
        <p:nvGrpSpPr>
          <p:cNvPr id="9" name="Group 9"/>
          <p:cNvGrpSpPr/>
          <p:nvPr/>
        </p:nvGrpSpPr>
        <p:grpSpPr>
          <a:xfrm>
            <a:off x="11441129" y="3656402"/>
            <a:ext cx="5327079" cy="549237"/>
            <a:chOff x="0" y="0"/>
            <a:chExt cx="1829430" cy="188619"/>
          </a:xfrm>
        </p:grpSpPr>
        <p:sp>
          <p:nvSpPr>
            <p:cNvPr id="10" name="Freeform 10"/>
            <p:cNvSpPr/>
            <p:nvPr/>
          </p:nvSpPr>
          <p:spPr>
            <a:xfrm>
              <a:off x="0" y="0"/>
              <a:ext cx="1829430" cy="188619"/>
            </a:xfrm>
            <a:custGeom>
              <a:avLst/>
              <a:gdLst/>
              <a:ahLst/>
              <a:cxnLst/>
              <a:rect l="l" t="t" r="r" b="b"/>
              <a:pathLst>
                <a:path w="1829430" h="188619">
                  <a:moveTo>
                    <a:pt x="0" y="0"/>
                  </a:moveTo>
                  <a:lnTo>
                    <a:pt x="1829430" y="0"/>
                  </a:lnTo>
                  <a:lnTo>
                    <a:pt x="1829430" y="188619"/>
                  </a:lnTo>
                  <a:lnTo>
                    <a:pt x="0" y="188619"/>
                  </a:lnTo>
                  <a:close/>
                </a:path>
              </a:pathLst>
            </a:custGeom>
            <a:solidFill>
              <a:srgbClr val="1D3055"/>
            </a:solidFill>
          </p:spPr>
          <p:txBody>
            <a:bodyPr/>
            <a:lstStyle/>
            <a:p>
              <a:endParaRPr lang="en-US"/>
            </a:p>
          </p:txBody>
        </p:sp>
      </p:grpSp>
      <p:grpSp>
        <p:nvGrpSpPr>
          <p:cNvPr id="11" name="Group 11"/>
          <p:cNvGrpSpPr/>
          <p:nvPr/>
        </p:nvGrpSpPr>
        <p:grpSpPr>
          <a:xfrm>
            <a:off x="11441129" y="6490810"/>
            <a:ext cx="5327079" cy="549237"/>
            <a:chOff x="0" y="0"/>
            <a:chExt cx="1829430" cy="188619"/>
          </a:xfrm>
        </p:grpSpPr>
        <p:sp>
          <p:nvSpPr>
            <p:cNvPr id="12" name="Freeform 12"/>
            <p:cNvSpPr/>
            <p:nvPr/>
          </p:nvSpPr>
          <p:spPr>
            <a:xfrm>
              <a:off x="0" y="0"/>
              <a:ext cx="1829430" cy="188619"/>
            </a:xfrm>
            <a:custGeom>
              <a:avLst/>
              <a:gdLst/>
              <a:ahLst/>
              <a:cxnLst/>
              <a:rect l="l" t="t" r="r" b="b"/>
              <a:pathLst>
                <a:path w="1829430" h="188619">
                  <a:moveTo>
                    <a:pt x="0" y="0"/>
                  </a:moveTo>
                  <a:lnTo>
                    <a:pt x="1829430" y="0"/>
                  </a:lnTo>
                  <a:lnTo>
                    <a:pt x="1829430" y="188619"/>
                  </a:lnTo>
                  <a:lnTo>
                    <a:pt x="0" y="188619"/>
                  </a:lnTo>
                  <a:close/>
                </a:path>
              </a:pathLst>
            </a:custGeom>
            <a:solidFill>
              <a:srgbClr val="1D3055"/>
            </a:solidFill>
          </p:spPr>
          <p:txBody>
            <a:bodyPr/>
            <a:lstStyle/>
            <a:p>
              <a:endParaRPr lang="en-US"/>
            </a:p>
          </p:txBody>
        </p:sp>
      </p:grpSp>
      <p:sp>
        <p:nvSpPr>
          <p:cNvPr id="13" name="AutoShape 13"/>
          <p:cNvSpPr/>
          <p:nvPr/>
        </p:nvSpPr>
        <p:spPr>
          <a:xfrm rot="-5400000">
            <a:off x="7272093" y="4145224"/>
            <a:ext cx="8338073" cy="0"/>
          </a:xfrm>
          <a:prstGeom prst="line">
            <a:avLst/>
          </a:prstGeom>
          <a:ln w="47625" cap="flat">
            <a:solidFill>
              <a:srgbClr val="C10230"/>
            </a:solidFill>
            <a:prstDash val="solid"/>
            <a:headEnd type="none" w="sm" len="sm"/>
            <a:tailEnd type="none" w="sm" len="sm"/>
          </a:ln>
        </p:spPr>
        <p:txBody>
          <a:bodyPr/>
          <a:lstStyle/>
          <a:p>
            <a:endParaRPr lang="en-US"/>
          </a:p>
        </p:txBody>
      </p:sp>
      <p:grpSp>
        <p:nvGrpSpPr>
          <p:cNvPr id="14" name="Group 14"/>
          <p:cNvGrpSpPr/>
          <p:nvPr/>
        </p:nvGrpSpPr>
        <p:grpSpPr>
          <a:xfrm>
            <a:off x="8977884" y="9092975"/>
            <a:ext cx="330649" cy="330649"/>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0230"/>
            </a:solidFill>
          </p:spPr>
          <p:txBody>
            <a:bodyPr/>
            <a:lstStyle/>
            <a:p>
              <a:endParaRPr lang="en-US"/>
            </a:p>
          </p:txBody>
        </p:sp>
      </p:grpSp>
      <p:grpSp>
        <p:nvGrpSpPr>
          <p:cNvPr id="16" name="Group 16"/>
          <p:cNvGrpSpPr/>
          <p:nvPr/>
        </p:nvGrpSpPr>
        <p:grpSpPr>
          <a:xfrm>
            <a:off x="9451409" y="9092975"/>
            <a:ext cx="330649" cy="330649"/>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US"/>
            </a:p>
          </p:txBody>
        </p:sp>
      </p:grpSp>
      <p:grpSp>
        <p:nvGrpSpPr>
          <p:cNvPr id="18" name="Group 18"/>
          <p:cNvGrpSpPr/>
          <p:nvPr/>
        </p:nvGrpSpPr>
        <p:grpSpPr>
          <a:xfrm>
            <a:off x="8505942" y="9092975"/>
            <a:ext cx="330649" cy="330649"/>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US"/>
            </a:p>
          </p:txBody>
        </p:sp>
      </p:grpSp>
      <p:sp>
        <p:nvSpPr>
          <p:cNvPr id="20" name="TextBox 20"/>
          <p:cNvSpPr txBox="1"/>
          <p:nvPr/>
        </p:nvSpPr>
        <p:spPr>
          <a:xfrm>
            <a:off x="2062531" y="2069063"/>
            <a:ext cx="7952246" cy="3867408"/>
          </a:xfrm>
          <a:prstGeom prst="rect">
            <a:avLst/>
          </a:prstGeom>
        </p:spPr>
        <p:txBody>
          <a:bodyPr lIns="0" tIns="0" rIns="0" bIns="0" rtlCol="0" anchor="t">
            <a:spAutoFit/>
          </a:bodyPr>
          <a:lstStyle/>
          <a:p>
            <a:pPr algn="ctr">
              <a:lnSpc>
                <a:spcPts val="7325"/>
              </a:lnSpc>
            </a:pPr>
            <a:r>
              <a:rPr lang="en-US" sz="7043" spc="-190">
                <a:solidFill>
                  <a:srgbClr val="FFFFFF"/>
                </a:solidFill>
                <a:latin typeface="Avenir Ultra-Bold"/>
              </a:rPr>
              <a:t>CREDENTIAL TRANSPARENCY</a:t>
            </a:r>
          </a:p>
          <a:p>
            <a:pPr algn="ctr">
              <a:lnSpc>
                <a:spcPts val="7325"/>
              </a:lnSpc>
            </a:pPr>
            <a:r>
              <a:rPr lang="en-US" sz="7043" spc="-190">
                <a:solidFill>
                  <a:srgbClr val="FFFFFF"/>
                </a:solidFill>
                <a:latin typeface="Avenir Ultra-Bold"/>
              </a:rPr>
              <a:t>DESCRIPTION LANGUAGE</a:t>
            </a:r>
          </a:p>
        </p:txBody>
      </p:sp>
      <p:sp>
        <p:nvSpPr>
          <p:cNvPr id="21" name="TextBox 21"/>
          <p:cNvSpPr txBox="1"/>
          <p:nvPr/>
        </p:nvSpPr>
        <p:spPr>
          <a:xfrm>
            <a:off x="2062531" y="6545097"/>
            <a:ext cx="7952246" cy="1683944"/>
          </a:xfrm>
          <a:prstGeom prst="rect">
            <a:avLst/>
          </a:prstGeom>
        </p:spPr>
        <p:txBody>
          <a:bodyPr lIns="0" tIns="0" rIns="0" bIns="0" rtlCol="0" anchor="t">
            <a:spAutoFit/>
          </a:bodyPr>
          <a:lstStyle/>
          <a:p>
            <a:pPr algn="ctr">
              <a:lnSpc>
                <a:spcPts val="2559"/>
              </a:lnSpc>
            </a:pPr>
            <a:r>
              <a:rPr lang="en-US" sz="2370">
                <a:solidFill>
                  <a:srgbClr val="FFFFFF"/>
                </a:solidFill>
                <a:latin typeface="Avenir"/>
              </a:rPr>
              <a:t>The only common language that describes key features of credentials, credentialing organizations, competency frameworks, and quality assurance bodies. It is the dictionary for describing credentials and includes 900+ terms and the grammer for using those terms.</a:t>
            </a:r>
          </a:p>
        </p:txBody>
      </p:sp>
      <p:sp>
        <p:nvSpPr>
          <p:cNvPr id="22" name="TextBox 22"/>
          <p:cNvSpPr txBox="1"/>
          <p:nvPr/>
        </p:nvSpPr>
        <p:spPr>
          <a:xfrm>
            <a:off x="11672080" y="1983338"/>
            <a:ext cx="4993074" cy="1087017"/>
          </a:xfrm>
          <a:prstGeom prst="rect">
            <a:avLst/>
          </a:prstGeom>
        </p:spPr>
        <p:txBody>
          <a:bodyPr lIns="0" tIns="0" rIns="0" bIns="0" rtlCol="0" anchor="t">
            <a:spAutoFit/>
          </a:bodyPr>
          <a:lstStyle/>
          <a:p>
            <a:pPr algn="ctr">
              <a:lnSpc>
                <a:spcPts val="4135"/>
              </a:lnSpc>
            </a:pPr>
            <a:r>
              <a:rPr lang="en-US" sz="2954">
                <a:solidFill>
                  <a:srgbClr val="F6FBFE"/>
                </a:solidFill>
                <a:latin typeface="Avenir Bold"/>
              </a:rPr>
              <a:t>LINKED, OPEN DATA ON CREDENTIALS</a:t>
            </a:r>
          </a:p>
        </p:txBody>
      </p:sp>
      <p:sp>
        <p:nvSpPr>
          <p:cNvPr id="23" name="TextBox 23"/>
          <p:cNvSpPr txBox="1"/>
          <p:nvPr/>
        </p:nvSpPr>
        <p:spPr>
          <a:xfrm>
            <a:off x="11830724" y="3659313"/>
            <a:ext cx="3969714" cy="504679"/>
          </a:xfrm>
          <a:prstGeom prst="rect">
            <a:avLst/>
          </a:prstGeom>
        </p:spPr>
        <p:txBody>
          <a:bodyPr lIns="0" tIns="0" rIns="0" bIns="0" rtlCol="0" anchor="t">
            <a:spAutoFit/>
          </a:bodyPr>
          <a:lstStyle/>
          <a:p>
            <a:pPr marL="567976" lvl="1" indent="-283988">
              <a:lnSpc>
                <a:spcPts val="3683"/>
              </a:lnSpc>
              <a:buFont typeface="Arial"/>
              <a:buChar char="•"/>
            </a:pPr>
            <a:r>
              <a:rPr lang="en-US" sz="2630">
                <a:solidFill>
                  <a:srgbClr val="F6FBFE"/>
                </a:solidFill>
                <a:latin typeface="Avenir Bold"/>
              </a:rPr>
              <a:t>HUMAN READABLE</a:t>
            </a:r>
          </a:p>
        </p:txBody>
      </p:sp>
      <p:sp>
        <p:nvSpPr>
          <p:cNvPr id="24" name="TextBox 24"/>
          <p:cNvSpPr txBox="1"/>
          <p:nvPr/>
        </p:nvSpPr>
        <p:spPr>
          <a:xfrm>
            <a:off x="11830724" y="6468956"/>
            <a:ext cx="4308979" cy="504679"/>
          </a:xfrm>
          <a:prstGeom prst="rect">
            <a:avLst/>
          </a:prstGeom>
        </p:spPr>
        <p:txBody>
          <a:bodyPr lIns="0" tIns="0" rIns="0" bIns="0" rtlCol="0" anchor="t">
            <a:spAutoFit/>
          </a:bodyPr>
          <a:lstStyle/>
          <a:p>
            <a:pPr marL="567976" lvl="1" indent="-283988">
              <a:lnSpc>
                <a:spcPts val="3683"/>
              </a:lnSpc>
              <a:buFont typeface="Arial"/>
              <a:buChar char="•"/>
            </a:pPr>
            <a:r>
              <a:rPr lang="en-US" sz="2630">
                <a:solidFill>
                  <a:srgbClr val="F6FBFE"/>
                </a:solidFill>
                <a:latin typeface="Avenir Bold"/>
              </a:rPr>
              <a:t>MACHINE READABLE</a:t>
            </a:r>
          </a:p>
        </p:txBody>
      </p:sp>
      <p:sp>
        <p:nvSpPr>
          <p:cNvPr id="25" name="TextBox 25"/>
          <p:cNvSpPr txBox="1"/>
          <p:nvPr/>
        </p:nvSpPr>
        <p:spPr>
          <a:xfrm>
            <a:off x="11957590" y="4491965"/>
            <a:ext cx="4834431" cy="1683944"/>
          </a:xfrm>
          <a:prstGeom prst="rect">
            <a:avLst/>
          </a:prstGeom>
        </p:spPr>
        <p:txBody>
          <a:bodyPr lIns="0" tIns="0" rIns="0" bIns="0" rtlCol="0" anchor="t">
            <a:spAutoFit/>
          </a:bodyPr>
          <a:lstStyle/>
          <a:p>
            <a:pPr>
              <a:lnSpc>
                <a:spcPts val="2559"/>
              </a:lnSpc>
            </a:pPr>
            <a:r>
              <a:rPr lang="en-US" sz="2370">
                <a:solidFill>
                  <a:srgbClr val="000000"/>
                </a:solidFill>
                <a:latin typeface="Avenir"/>
              </a:rPr>
              <a:t>Credential Finder tool allows individuals, credential providers, government agencies, and others to search all of the data in the registry. </a:t>
            </a:r>
          </a:p>
        </p:txBody>
      </p:sp>
      <p:sp>
        <p:nvSpPr>
          <p:cNvPr id="26" name="TextBox 26"/>
          <p:cNvSpPr txBox="1"/>
          <p:nvPr/>
        </p:nvSpPr>
        <p:spPr>
          <a:xfrm>
            <a:off x="11933778" y="7250506"/>
            <a:ext cx="4834431" cy="2007794"/>
          </a:xfrm>
          <a:prstGeom prst="rect">
            <a:avLst/>
          </a:prstGeom>
        </p:spPr>
        <p:txBody>
          <a:bodyPr lIns="0" tIns="0" rIns="0" bIns="0" rtlCol="0" anchor="t">
            <a:spAutoFit/>
          </a:bodyPr>
          <a:lstStyle/>
          <a:p>
            <a:pPr>
              <a:lnSpc>
                <a:spcPts val="2559"/>
              </a:lnSpc>
            </a:pPr>
            <a:r>
              <a:rPr lang="en-US" sz="2370">
                <a:solidFill>
                  <a:srgbClr val="000000"/>
                </a:solidFill>
                <a:latin typeface="Avenir"/>
              </a:rPr>
              <a:t>Statewide skills-based learning, hiring, and advancement platform can provide career, program, and job recommendations based on data in the registry linked to actual Arkansas data.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p:nvPr/>
        </p:nvGrpSpPr>
        <p:grpSpPr>
          <a:xfrm>
            <a:off x="1079456" y="2069476"/>
            <a:ext cx="1366377" cy="1366377"/>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0230"/>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304164" y="2292783"/>
            <a:ext cx="931476" cy="880245"/>
          </a:xfrm>
          <a:custGeom>
            <a:avLst/>
            <a:gdLst/>
            <a:ahLst/>
            <a:cxnLst/>
            <a:rect l="l" t="t" r="r" b="b"/>
            <a:pathLst>
              <a:path w="931476" h="880245">
                <a:moveTo>
                  <a:pt x="0" y="0"/>
                </a:moveTo>
                <a:lnTo>
                  <a:pt x="931476" y="0"/>
                </a:lnTo>
                <a:lnTo>
                  <a:pt x="931476" y="880244"/>
                </a:lnTo>
                <a:lnTo>
                  <a:pt x="0" y="8802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1079456" y="3541188"/>
            <a:ext cx="1366377" cy="136637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0230"/>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369729" y="3700489"/>
            <a:ext cx="785831" cy="1047775"/>
          </a:xfrm>
          <a:custGeom>
            <a:avLst/>
            <a:gdLst/>
            <a:ahLst/>
            <a:cxnLst/>
            <a:rect l="l" t="t" r="r" b="b"/>
            <a:pathLst>
              <a:path w="785831" h="1047775">
                <a:moveTo>
                  <a:pt x="0" y="0"/>
                </a:moveTo>
                <a:lnTo>
                  <a:pt x="785831" y="0"/>
                </a:lnTo>
                <a:lnTo>
                  <a:pt x="785831" y="1047775"/>
                </a:lnTo>
                <a:lnTo>
                  <a:pt x="0" y="10477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Group 10"/>
          <p:cNvGrpSpPr/>
          <p:nvPr/>
        </p:nvGrpSpPr>
        <p:grpSpPr>
          <a:xfrm>
            <a:off x="1079456" y="5095926"/>
            <a:ext cx="1366377" cy="136637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0230"/>
            </a:solidFill>
          </p:spPr>
          <p:txBody>
            <a:bodyPr/>
            <a:lstStyle/>
            <a:p>
              <a:endParaRPr lang="en-US"/>
            </a:p>
          </p:txBody>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304164" y="5382061"/>
            <a:ext cx="916962" cy="767955"/>
          </a:xfrm>
          <a:custGeom>
            <a:avLst/>
            <a:gdLst/>
            <a:ahLst/>
            <a:cxnLst/>
            <a:rect l="l" t="t" r="r" b="b"/>
            <a:pathLst>
              <a:path w="916962" h="767955">
                <a:moveTo>
                  <a:pt x="0" y="0"/>
                </a:moveTo>
                <a:lnTo>
                  <a:pt x="916961" y="0"/>
                </a:lnTo>
                <a:lnTo>
                  <a:pt x="916961" y="767956"/>
                </a:lnTo>
                <a:lnTo>
                  <a:pt x="0" y="767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4" name="Group 14"/>
          <p:cNvGrpSpPr/>
          <p:nvPr/>
        </p:nvGrpSpPr>
        <p:grpSpPr>
          <a:xfrm>
            <a:off x="1135895" y="6614703"/>
            <a:ext cx="1366377" cy="1366377"/>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0230"/>
            </a:soli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360602" y="6838415"/>
            <a:ext cx="804085" cy="918954"/>
          </a:xfrm>
          <a:custGeom>
            <a:avLst/>
            <a:gdLst/>
            <a:ahLst/>
            <a:cxnLst/>
            <a:rect l="l" t="t" r="r" b="b"/>
            <a:pathLst>
              <a:path w="804085" h="918954">
                <a:moveTo>
                  <a:pt x="0" y="0"/>
                </a:moveTo>
                <a:lnTo>
                  <a:pt x="804085" y="0"/>
                </a:lnTo>
                <a:lnTo>
                  <a:pt x="804085" y="918953"/>
                </a:lnTo>
                <a:lnTo>
                  <a:pt x="0" y="9189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8" name="Group 18"/>
          <p:cNvGrpSpPr/>
          <p:nvPr/>
        </p:nvGrpSpPr>
        <p:grpSpPr>
          <a:xfrm>
            <a:off x="1135895" y="8171580"/>
            <a:ext cx="1366377" cy="136637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0230"/>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1396846" y="8352555"/>
            <a:ext cx="844474" cy="897184"/>
          </a:xfrm>
          <a:custGeom>
            <a:avLst/>
            <a:gdLst/>
            <a:ahLst/>
            <a:cxnLst/>
            <a:rect l="l" t="t" r="r" b="b"/>
            <a:pathLst>
              <a:path w="844474" h="897184">
                <a:moveTo>
                  <a:pt x="0" y="0"/>
                </a:moveTo>
                <a:lnTo>
                  <a:pt x="844474" y="0"/>
                </a:lnTo>
                <a:lnTo>
                  <a:pt x="844474" y="897184"/>
                </a:lnTo>
                <a:lnTo>
                  <a:pt x="0" y="8971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2" name="Group 22"/>
          <p:cNvGrpSpPr/>
          <p:nvPr/>
        </p:nvGrpSpPr>
        <p:grpSpPr>
          <a:xfrm>
            <a:off x="9191625" y="8251759"/>
            <a:ext cx="1366377" cy="1366377"/>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0230"/>
            </a:solidFill>
          </p:spPr>
          <p:txBody>
            <a:bodyPr/>
            <a:lstStyle/>
            <a:p>
              <a:endParaRPr lang="en-US"/>
            </a:p>
          </p:txBody>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9191625" y="6633702"/>
            <a:ext cx="1366377" cy="1366377"/>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0230"/>
            </a:solidFill>
          </p:spPr>
          <p:txBody>
            <a:bodyPr/>
            <a:lstStyle/>
            <a:p>
              <a:endParaRPr lang="en-US"/>
            </a:p>
          </p:txBody>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9229725" y="5143500"/>
            <a:ext cx="1366377" cy="1366377"/>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0230"/>
            </a:solidFill>
          </p:spPr>
          <p:txBody>
            <a:bodyPr/>
            <a:lstStyle/>
            <a:p>
              <a:endParaRPr lang="en-US"/>
            </a:p>
          </p:txBody>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1" name="Group 31"/>
          <p:cNvGrpSpPr/>
          <p:nvPr/>
        </p:nvGrpSpPr>
        <p:grpSpPr>
          <a:xfrm>
            <a:off x="9144000" y="3649753"/>
            <a:ext cx="1366377" cy="1366377"/>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0230"/>
            </a:solidFill>
          </p:spPr>
          <p:txBody>
            <a:bodyPr/>
            <a:lstStyle/>
            <a:p>
              <a:endParaRPr lang="en-US"/>
            </a:p>
          </p:txBody>
        </p:sp>
        <p:sp>
          <p:nvSpPr>
            <p:cNvPr id="33" name="TextBox 3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9144000" y="2144614"/>
            <a:ext cx="1366377" cy="1366377"/>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0230"/>
            </a:solidFill>
          </p:spPr>
          <p:txBody>
            <a:bodyPr/>
            <a:lstStyle/>
            <a:p>
              <a:endParaRPr lang="en-US"/>
            </a:p>
          </p:txBody>
        </p:sp>
        <p:sp>
          <p:nvSpPr>
            <p:cNvPr id="36" name="TextBox 3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7" name="Freeform 37"/>
          <p:cNvSpPr/>
          <p:nvPr/>
        </p:nvSpPr>
        <p:spPr>
          <a:xfrm>
            <a:off x="9398595" y="2389183"/>
            <a:ext cx="857187" cy="930461"/>
          </a:xfrm>
          <a:custGeom>
            <a:avLst/>
            <a:gdLst/>
            <a:ahLst/>
            <a:cxnLst/>
            <a:rect l="l" t="t" r="r" b="b"/>
            <a:pathLst>
              <a:path w="857187" h="930461">
                <a:moveTo>
                  <a:pt x="0" y="0"/>
                </a:moveTo>
                <a:lnTo>
                  <a:pt x="857187" y="0"/>
                </a:lnTo>
                <a:lnTo>
                  <a:pt x="857187" y="930460"/>
                </a:lnTo>
                <a:lnTo>
                  <a:pt x="0" y="9304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8" name="Freeform 38"/>
          <p:cNvSpPr/>
          <p:nvPr/>
        </p:nvSpPr>
        <p:spPr>
          <a:xfrm>
            <a:off x="9398595" y="3872940"/>
            <a:ext cx="934294" cy="923783"/>
          </a:xfrm>
          <a:custGeom>
            <a:avLst/>
            <a:gdLst/>
            <a:ahLst/>
            <a:cxnLst/>
            <a:rect l="l" t="t" r="r" b="b"/>
            <a:pathLst>
              <a:path w="934294" h="923783">
                <a:moveTo>
                  <a:pt x="0" y="0"/>
                </a:moveTo>
                <a:lnTo>
                  <a:pt x="934294" y="0"/>
                </a:lnTo>
                <a:lnTo>
                  <a:pt x="934294" y="923784"/>
                </a:lnTo>
                <a:lnTo>
                  <a:pt x="0" y="9237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9" name="Freeform 39"/>
          <p:cNvSpPr/>
          <p:nvPr/>
        </p:nvSpPr>
        <p:spPr>
          <a:xfrm>
            <a:off x="9321488" y="5391258"/>
            <a:ext cx="1188889" cy="870861"/>
          </a:xfrm>
          <a:custGeom>
            <a:avLst/>
            <a:gdLst/>
            <a:ahLst/>
            <a:cxnLst/>
            <a:rect l="l" t="t" r="r" b="b"/>
            <a:pathLst>
              <a:path w="1188889" h="870861">
                <a:moveTo>
                  <a:pt x="0" y="0"/>
                </a:moveTo>
                <a:lnTo>
                  <a:pt x="1188889" y="0"/>
                </a:lnTo>
                <a:lnTo>
                  <a:pt x="1188889" y="870861"/>
                </a:lnTo>
                <a:lnTo>
                  <a:pt x="0" y="87086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40" name="Freeform 40"/>
          <p:cNvSpPr/>
          <p:nvPr/>
        </p:nvSpPr>
        <p:spPr>
          <a:xfrm>
            <a:off x="9398595" y="6871827"/>
            <a:ext cx="958451" cy="893756"/>
          </a:xfrm>
          <a:custGeom>
            <a:avLst/>
            <a:gdLst/>
            <a:ahLst/>
            <a:cxnLst/>
            <a:rect l="l" t="t" r="r" b="b"/>
            <a:pathLst>
              <a:path w="958451" h="893756">
                <a:moveTo>
                  <a:pt x="0" y="0"/>
                </a:moveTo>
                <a:lnTo>
                  <a:pt x="958451" y="0"/>
                </a:lnTo>
                <a:lnTo>
                  <a:pt x="958451" y="893756"/>
                </a:lnTo>
                <a:lnTo>
                  <a:pt x="0" y="8937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41" name="Freeform 41"/>
          <p:cNvSpPr/>
          <p:nvPr/>
        </p:nvSpPr>
        <p:spPr>
          <a:xfrm>
            <a:off x="9403848" y="8462667"/>
            <a:ext cx="953198" cy="845747"/>
          </a:xfrm>
          <a:custGeom>
            <a:avLst/>
            <a:gdLst/>
            <a:ahLst/>
            <a:cxnLst/>
            <a:rect l="l" t="t" r="r" b="b"/>
            <a:pathLst>
              <a:path w="953198" h="845747">
                <a:moveTo>
                  <a:pt x="0" y="0"/>
                </a:moveTo>
                <a:lnTo>
                  <a:pt x="953198" y="0"/>
                </a:lnTo>
                <a:lnTo>
                  <a:pt x="953198" y="845747"/>
                </a:lnTo>
                <a:lnTo>
                  <a:pt x="0" y="84574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42" name="TextBox 42"/>
          <p:cNvSpPr txBox="1"/>
          <p:nvPr/>
        </p:nvSpPr>
        <p:spPr>
          <a:xfrm>
            <a:off x="3189727" y="687492"/>
            <a:ext cx="12257483" cy="1123950"/>
          </a:xfrm>
          <a:prstGeom prst="rect">
            <a:avLst/>
          </a:prstGeom>
        </p:spPr>
        <p:txBody>
          <a:bodyPr lIns="0" tIns="0" rIns="0" bIns="0" rtlCol="0" anchor="t">
            <a:spAutoFit/>
          </a:bodyPr>
          <a:lstStyle/>
          <a:p>
            <a:pPr algn="ctr">
              <a:lnSpc>
                <a:spcPts val="7800"/>
              </a:lnSpc>
            </a:pPr>
            <a:r>
              <a:rPr lang="en-US" sz="6500">
                <a:solidFill>
                  <a:srgbClr val="002154"/>
                </a:solidFill>
                <a:latin typeface="Avenir Ultra-Bold"/>
              </a:rPr>
              <a:t>What Data is in the Registry?</a:t>
            </a:r>
          </a:p>
        </p:txBody>
      </p:sp>
      <p:sp>
        <p:nvSpPr>
          <p:cNvPr id="43" name="TextBox 43"/>
          <p:cNvSpPr txBox="1"/>
          <p:nvPr/>
        </p:nvSpPr>
        <p:spPr>
          <a:xfrm>
            <a:off x="10753566" y="2433793"/>
            <a:ext cx="6524820" cy="1287780"/>
          </a:xfrm>
          <a:prstGeom prst="rect">
            <a:avLst/>
          </a:prstGeom>
        </p:spPr>
        <p:txBody>
          <a:bodyPr lIns="0" tIns="0" rIns="0" bIns="0" rtlCol="0" anchor="t">
            <a:spAutoFit/>
          </a:bodyPr>
          <a:lstStyle/>
          <a:p>
            <a:pPr marL="388620" lvl="1" indent="-194310">
              <a:lnSpc>
                <a:spcPts val="2520"/>
              </a:lnSpc>
              <a:buFont typeface="Arial"/>
              <a:buChar char="•"/>
            </a:pPr>
            <a:r>
              <a:rPr lang="en-US" sz="1800">
                <a:solidFill>
                  <a:srgbClr val="252422"/>
                </a:solidFill>
                <a:latin typeface="Avenir Medium"/>
              </a:rPr>
              <a:t>Academic or Career Guidance</a:t>
            </a:r>
          </a:p>
          <a:p>
            <a:pPr marL="388620" lvl="1" indent="-194310">
              <a:lnSpc>
                <a:spcPts val="2520"/>
              </a:lnSpc>
              <a:buFont typeface="Arial"/>
              <a:buChar char="•"/>
            </a:pPr>
            <a:r>
              <a:rPr lang="en-US" sz="1800">
                <a:solidFill>
                  <a:srgbClr val="252422"/>
                </a:solidFill>
                <a:latin typeface="Avenir Medium"/>
              </a:rPr>
              <a:t>Physical features or modifications of facilities</a:t>
            </a:r>
          </a:p>
          <a:p>
            <a:pPr marL="388620" lvl="1" indent="-194310">
              <a:lnSpc>
                <a:spcPts val="2520"/>
              </a:lnSpc>
              <a:buFont typeface="Arial"/>
              <a:buChar char="•"/>
            </a:pPr>
            <a:r>
              <a:rPr lang="en-US" sz="1800">
                <a:solidFill>
                  <a:srgbClr val="252422"/>
                </a:solidFill>
                <a:latin typeface="Avenir Medium"/>
              </a:rPr>
              <a:t>Adaptative technologies or offerings</a:t>
            </a:r>
          </a:p>
          <a:p>
            <a:pPr marL="388620" lvl="1" indent="-194310">
              <a:lnSpc>
                <a:spcPts val="2520"/>
              </a:lnSpc>
              <a:buFont typeface="Arial"/>
              <a:buChar char="•"/>
            </a:pPr>
            <a:r>
              <a:rPr lang="en-US" sz="1800">
                <a:solidFill>
                  <a:srgbClr val="252422"/>
                </a:solidFill>
                <a:latin typeface="Avenir Medium"/>
              </a:rPr>
              <a:t>Provision of housing, clothing, or learning resources</a:t>
            </a:r>
          </a:p>
        </p:txBody>
      </p:sp>
      <p:sp>
        <p:nvSpPr>
          <p:cNvPr id="44" name="TextBox 44"/>
          <p:cNvSpPr txBox="1"/>
          <p:nvPr/>
        </p:nvSpPr>
        <p:spPr>
          <a:xfrm>
            <a:off x="10753566" y="5547656"/>
            <a:ext cx="6524820" cy="659130"/>
          </a:xfrm>
          <a:prstGeom prst="rect">
            <a:avLst/>
          </a:prstGeom>
        </p:spPr>
        <p:txBody>
          <a:bodyPr lIns="0" tIns="0" rIns="0" bIns="0" rtlCol="0" anchor="t">
            <a:spAutoFit/>
          </a:bodyPr>
          <a:lstStyle/>
          <a:p>
            <a:pPr marL="388620" lvl="1" indent="-194310" algn="l">
              <a:lnSpc>
                <a:spcPts val="2520"/>
              </a:lnSpc>
              <a:spcBef>
                <a:spcPct val="0"/>
              </a:spcBef>
              <a:buFont typeface="Arial"/>
              <a:buChar char="•"/>
            </a:pPr>
            <a:r>
              <a:rPr lang="en-US" sz="1800" u="none" strike="noStrike">
                <a:solidFill>
                  <a:srgbClr val="252422"/>
                </a:solidFill>
                <a:latin typeface="Avenir Medium"/>
              </a:rPr>
              <a:t>How value can be transferred from one form of learning in another context, typically credit transfer values</a:t>
            </a:r>
          </a:p>
        </p:txBody>
      </p:sp>
      <p:sp>
        <p:nvSpPr>
          <p:cNvPr id="45" name="TextBox 45"/>
          <p:cNvSpPr txBox="1"/>
          <p:nvPr/>
        </p:nvSpPr>
        <p:spPr>
          <a:xfrm>
            <a:off x="10753566" y="7071662"/>
            <a:ext cx="6524820" cy="973455"/>
          </a:xfrm>
          <a:prstGeom prst="rect">
            <a:avLst/>
          </a:prstGeom>
        </p:spPr>
        <p:txBody>
          <a:bodyPr lIns="0" tIns="0" rIns="0" bIns="0" rtlCol="0" anchor="t">
            <a:spAutoFit/>
          </a:bodyPr>
          <a:lstStyle/>
          <a:p>
            <a:pPr marL="388620" lvl="1" indent="-194310">
              <a:lnSpc>
                <a:spcPts val="2520"/>
              </a:lnSpc>
              <a:buFont typeface="Arial"/>
              <a:buChar char="•"/>
            </a:pPr>
            <a:r>
              <a:rPr lang="en-US" sz="1800">
                <a:solidFill>
                  <a:srgbClr val="252422"/>
                </a:solidFill>
                <a:latin typeface="Avenir Medium"/>
              </a:rPr>
              <a:t>Number of credential awardees</a:t>
            </a:r>
          </a:p>
          <a:p>
            <a:pPr marL="388620" lvl="1" indent="-194310">
              <a:lnSpc>
                <a:spcPts val="2520"/>
              </a:lnSpc>
              <a:buFont typeface="Arial"/>
              <a:buChar char="•"/>
            </a:pPr>
            <a:r>
              <a:rPr lang="en-US" sz="1800">
                <a:solidFill>
                  <a:srgbClr val="252422"/>
                </a:solidFill>
                <a:latin typeface="Avenir Medium"/>
              </a:rPr>
              <a:t>Number of awardees employed</a:t>
            </a:r>
          </a:p>
          <a:p>
            <a:pPr marL="388620" lvl="1" indent="-194310">
              <a:lnSpc>
                <a:spcPts val="2520"/>
              </a:lnSpc>
              <a:buFont typeface="Arial"/>
              <a:buChar char="•"/>
            </a:pPr>
            <a:r>
              <a:rPr lang="en-US" sz="1800">
                <a:solidFill>
                  <a:srgbClr val="252422"/>
                </a:solidFill>
                <a:latin typeface="Avenir Medium"/>
              </a:rPr>
              <a:t>Related earnings over one or more time periods</a:t>
            </a:r>
          </a:p>
        </p:txBody>
      </p:sp>
      <p:sp>
        <p:nvSpPr>
          <p:cNvPr id="46" name="TextBox 46"/>
          <p:cNvSpPr txBox="1"/>
          <p:nvPr/>
        </p:nvSpPr>
        <p:spPr>
          <a:xfrm>
            <a:off x="10753566" y="8595667"/>
            <a:ext cx="6524820" cy="973455"/>
          </a:xfrm>
          <a:prstGeom prst="rect">
            <a:avLst/>
          </a:prstGeom>
        </p:spPr>
        <p:txBody>
          <a:bodyPr lIns="0" tIns="0" rIns="0" bIns="0" rtlCol="0" anchor="t">
            <a:spAutoFit/>
          </a:bodyPr>
          <a:lstStyle/>
          <a:p>
            <a:pPr marL="388620" lvl="1" indent="-194310">
              <a:lnSpc>
                <a:spcPts val="2520"/>
              </a:lnSpc>
              <a:buFont typeface="Arial"/>
              <a:buChar char="•"/>
            </a:pPr>
            <a:r>
              <a:rPr lang="en-US" sz="1800">
                <a:solidFill>
                  <a:srgbClr val="252422"/>
                </a:solidFill>
                <a:latin typeface="Avenir Medium"/>
              </a:rPr>
              <a:t>Occupations and Jobs can link to Competencies or Credentials, or be combined with other data to create Pathways</a:t>
            </a:r>
          </a:p>
        </p:txBody>
      </p:sp>
      <p:sp>
        <p:nvSpPr>
          <p:cNvPr id="47" name="TextBox 47"/>
          <p:cNvSpPr txBox="1"/>
          <p:nvPr/>
        </p:nvSpPr>
        <p:spPr>
          <a:xfrm>
            <a:off x="10753566" y="2058889"/>
            <a:ext cx="2451530" cy="378475"/>
          </a:xfrm>
          <a:prstGeom prst="rect">
            <a:avLst/>
          </a:prstGeom>
        </p:spPr>
        <p:txBody>
          <a:bodyPr lIns="0" tIns="0" rIns="0" bIns="0" rtlCol="0" anchor="t">
            <a:spAutoFit/>
          </a:bodyPr>
          <a:lstStyle/>
          <a:p>
            <a:pPr>
              <a:lnSpc>
                <a:spcPts val="2764"/>
              </a:lnSpc>
              <a:spcBef>
                <a:spcPct val="0"/>
              </a:spcBef>
            </a:pPr>
            <a:r>
              <a:rPr lang="en-US" sz="1974">
                <a:solidFill>
                  <a:srgbClr val="002154"/>
                </a:solidFill>
                <a:latin typeface="Avenir Bold"/>
              </a:rPr>
              <a:t>Support Services</a:t>
            </a:r>
          </a:p>
        </p:txBody>
      </p:sp>
      <p:sp>
        <p:nvSpPr>
          <p:cNvPr id="48" name="TextBox 48"/>
          <p:cNvSpPr txBox="1"/>
          <p:nvPr/>
        </p:nvSpPr>
        <p:spPr>
          <a:xfrm>
            <a:off x="10767552" y="3757172"/>
            <a:ext cx="2347391" cy="378475"/>
          </a:xfrm>
          <a:prstGeom prst="rect">
            <a:avLst/>
          </a:prstGeom>
        </p:spPr>
        <p:txBody>
          <a:bodyPr lIns="0" tIns="0" rIns="0" bIns="0" rtlCol="0" anchor="t">
            <a:spAutoFit/>
          </a:bodyPr>
          <a:lstStyle/>
          <a:p>
            <a:pPr>
              <a:lnSpc>
                <a:spcPts val="2764"/>
              </a:lnSpc>
              <a:spcBef>
                <a:spcPct val="0"/>
              </a:spcBef>
            </a:pPr>
            <a:r>
              <a:rPr lang="en-US" sz="1974">
                <a:solidFill>
                  <a:srgbClr val="002154"/>
                </a:solidFill>
                <a:latin typeface="Avenir Bold"/>
              </a:rPr>
              <a:t>Financial Assistance</a:t>
            </a:r>
          </a:p>
        </p:txBody>
      </p:sp>
      <p:sp>
        <p:nvSpPr>
          <p:cNvPr id="49" name="TextBox 49"/>
          <p:cNvSpPr txBox="1"/>
          <p:nvPr/>
        </p:nvSpPr>
        <p:spPr>
          <a:xfrm>
            <a:off x="10753566" y="5149646"/>
            <a:ext cx="2140156" cy="378475"/>
          </a:xfrm>
          <a:prstGeom prst="rect">
            <a:avLst/>
          </a:prstGeom>
        </p:spPr>
        <p:txBody>
          <a:bodyPr lIns="0" tIns="0" rIns="0" bIns="0" rtlCol="0" anchor="t">
            <a:spAutoFit/>
          </a:bodyPr>
          <a:lstStyle/>
          <a:p>
            <a:pPr>
              <a:lnSpc>
                <a:spcPts val="2764"/>
              </a:lnSpc>
              <a:spcBef>
                <a:spcPct val="0"/>
              </a:spcBef>
            </a:pPr>
            <a:r>
              <a:rPr lang="en-US" sz="1974">
                <a:solidFill>
                  <a:srgbClr val="002154"/>
                </a:solidFill>
                <a:latin typeface="Avenir Bold"/>
              </a:rPr>
              <a:t>Transfer Value</a:t>
            </a:r>
          </a:p>
        </p:txBody>
      </p:sp>
      <p:sp>
        <p:nvSpPr>
          <p:cNvPr id="50" name="TextBox 50"/>
          <p:cNvSpPr txBox="1"/>
          <p:nvPr/>
        </p:nvSpPr>
        <p:spPr>
          <a:xfrm>
            <a:off x="10753566" y="6704768"/>
            <a:ext cx="2451530" cy="378475"/>
          </a:xfrm>
          <a:prstGeom prst="rect">
            <a:avLst/>
          </a:prstGeom>
        </p:spPr>
        <p:txBody>
          <a:bodyPr lIns="0" tIns="0" rIns="0" bIns="0" rtlCol="0" anchor="t">
            <a:spAutoFit/>
          </a:bodyPr>
          <a:lstStyle/>
          <a:p>
            <a:pPr>
              <a:lnSpc>
                <a:spcPts val="2764"/>
              </a:lnSpc>
              <a:spcBef>
                <a:spcPct val="0"/>
              </a:spcBef>
            </a:pPr>
            <a:r>
              <a:rPr lang="en-US" sz="1974">
                <a:solidFill>
                  <a:srgbClr val="002154"/>
                </a:solidFill>
                <a:latin typeface="Avenir Bold"/>
              </a:rPr>
              <a:t>Outcomes Data</a:t>
            </a:r>
          </a:p>
        </p:txBody>
      </p:sp>
      <p:sp>
        <p:nvSpPr>
          <p:cNvPr id="51" name="TextBox 51"/>
          <p:cNvSpPr txBox="1"/>
          <p:nvPr/>
        </p:nvSpPr>
        <p:spPr>
          <a:xfrm>
            <a:off x="10753566" y="8228774"/>
            <a:ext cx="4694783" cy="378475"/>
          </a:xfrm>
          <a:prstGeom prst="rect">
            <a:avLst/>
          </a:prstGeom>
        </p:spPr>
        <p:txBody>
          <a:bodyPr lIns="0" tIns="0" rIns="0" bIns="0" rtlCol="0" anchor="t">
            <a:spAutoFit/>
          </a:bodyPr>
          <a:lstStyle/>
          <a:p>
            <a:pPr>
              <a:lnSpc>
                <a:spcPts val="2764"/>
              </a:lnSpc>
              <a:spcBef>
                <a:spcPct val="0"/>
              </a:spcBef>
            </a:pPr>
            <a:r>
              <a:rPr lang="en-US" sz="1974">
                <a:solidFill>
                  <a:srgbClr val="002154"/>
                </a:solidFill>
                <a:latin typeface="Avenir Bold"/>
              </a:rPr>
              <a:t>Jobs, Occupations, and Pathways</a:t>
            </a:r>
          </a:p>
        </p:txBody>
      </p:sp>
      <p:sp>
        <p:nvSpPr>
          <p:cNvPr id="52" name="TextBox 52"/>
          <p:cNvSpPr txBox="1"/>
          <p:nvPr/>
        </p:nvSpPr>
        <p:spPr>
          <a:xfrm>
            <a:off x="2619180" y="2555129"/>
            <a:ext cx="5197083" cy="973455"/>
          </a:xfrm>
          <a:prstGeom prst="rect">
            <a:avLst/>
          </a:prstGeom>
        </p:spPr>
        <p:txBody>
          <a:bodyPr lIns="0" tIns="0" rIns="0" bIns="0" rtlCol="0" anchor="t">
            <a:spAutoFit/>
          </a:bodyPr>
          <a:lstStyle/>
          <a:p>
            <a:pPr marL="388620" lvl="1" indent="-194310">
              <a:lnSpc>
                <a:spcPts val="2520"/>
              </a:lnSpc>
              <a:buFont typeface="Arial"/>
              <a:buChar char="•"/>
            </a:pPr>
            <a:r>
              <a:rPr lang="en-US" sz="1800">
                <a:solidFill>
                  <a:srgbClr val="252422"/>
                </a:solidFill>
                <a:latin typeface="Avenir Medium"/>
              </a:rPr>
              <a:t>Organization Type</a:t>
            </a:r>
          </a:p>
          <a:p>
            <a:pPr marL="388620" lvl="1" indent="-194310">
              <a:lnSpc>
                <a:spcPts val="2520"/>
              </a:lnSpc>
              <a:spcBef>
                <a:spcPct val="0"/>
              </a:spcBef>
              <a:buFont typeface="Arial"/>
              <a:buChar char="•"/>
            </a:pPr>
            <a:r>
              <a:rPr lang="en-US" sz="1800">
                <a:solidFill>
                  <a:srgbClr val="252422"/>
                </a:solidFill>
                <a:latin typeface="Avenir Medium"/>
              </a:rPr>
              <a:t>Location(s),including all addresses and satellite campuses.</a:t>
            </a:r>
          </a:p>
        </p:txBody>
      </p:sp>
      <p:sp>
        <p:nvSpPr>
          <p:cNvPr id="53" name="TextBox 53"/>
          <p:cNvSpPr txBox="1"/>
          <p:nvPr/>
        </p:nvSpPr>
        <p:spPr>
          <a:xfrm>
            <a:off x="2619180" y="3993661"/>
            <a:ext cx="1764357" cy="973455"/>
          </a:xfrm>
          <a:prstGeom prst="rect">
            <a:avLst/>
          </a:prstGeom>
        </p:spPr>
        <p:txBody>
          <a:bodyPr lIns="0" tIns="0" rIns="0" bIns="0" rtlCol="0" anchor="t">
            <a:spAutoFit/>
          </a:bodyPr>
          <a:lstStyle/>
          <a:p>
            <a:pPr marL="388620" lvl="1" indent="-194310">
              <a:lnSpc>
                <a:spcPts val="2520"/>
              </a:lnSpc>
              <a:buFont typeface="Arial"/>
              <a:buChar char="•"/>
            </a:pPr>
            <a:r>
              <a:rPr lang="en-US" sz="1800">
                <a:solidFill>
                  <a:srgbClr val="252422"/>
                </a:solidFill>
                <a:latin typeface="Avenir Medium"/>
              </a:rPr>
              <a:t>Degrees</a:t>
            </a:r>
          </a:p>
          <a:p>
            <a:pPr marL="388620" lvl="1" indent="-194310">
              <a:lnSpc>
                <a:spcPts val="2520"/>
              </a:lnSpc>
              <a:buFont typeface="Arial"/>
              <a:buChar char="•"/>
            </a:pPr>
            <a:r>
              <a:rPr lang="en-US" sz="1800">
                <a:solidFill>
                  <a:srgbClr val="252422"/>
                </a:solidFill>
                <a:latin typeface="Avenir Medium"/>
              </a:rPr>
              <a:t>Licenses</a:t>
            </a:r>
          </a:p>
          <a:p>
            <a:pPr marL="388620" lvl="1" indent="-194310">
              <a:lnSpc>
                <a:spcPts val="2520"/>
              </a:lnSpc>
              <a:spcBef>
                <a:spcPct val="0"/>
              </a:spcBef>
              <a:buFont typeface="Arial"/>
              <a:buChar char="•"/>
            </a:pPr>
            <a:r>
              <a:rPr lang="en-US" sz="1800">
                <a:solidFill>
                  <a:srgbClr val="252422"/>
                </a:solidFill>
                <a:latin typeface="Avenir Medium"/>
              </a:rPr>
              <a:t>Certifications</a:t>
            </a:r>
          </a:p>
        </p:txBody>
      </p:sp>
      <p:sp>
        <p:nvSpPr>
          <p:cNvPr id="54" name="TextBox 54"/>
          <p:cNvSpPr txBox="1"/>
          <p:nvPr/>
        </p:nvSpPr>
        <p:spPr>
          <a:xfrm>
            <a:off x="2619180" y="5548784"/>
            <a:ext cx="5845145" cy="973455"/>
          </a:xfrm>
          <a:prstGeom prst="rect">
            <a:avLst/>
          </a:prstGeom>
        </p:spPr>
        <p:txBody>
          <a:bodyPr lIns="0" tIns="0" rIns="0" bIns="0" rtlCol="0" anchor="t">
            <a:spAutoFit/>
          </a:bodyPr>
          <a:lstStyle/>
          <a:p>
            <a:pPr marL="388620" lvl="1" indent="-194310" algn="l">
              <a:lnSpc>
                <a:spcPts val="2520"/>
              </a:lnSpc>
              <a:spcBef>
                <a:spcPct val="0"/>
              </a:spcBef>
              <a:buFont typeface="Arial"/>
              <a:buChar char="•"/>
            </a:pPr>
            <a:r>
              <a:rPr lang="en-US" sz="1800" u="none" strike="noStrike">
                <a:solidFill>
                  <a:srgbClr val="252422"/>
                </a:solidFill>
                <a:latin typeface="Avenir Medium"/>
              </a:rPr>
              <a:t>Programs</a:t>
            </a:r>
          </a:p>
          <a:p>
            <a:pPr marL="388620" lvl="1" indent="-194310" algn="l">
              <a:lnSpc>
                <a:spcPts val="2520"/>
              </a:lnSpc>
              <a:spcBef>
                <a:spcPct val="0"/>
              </a:spcBef>
              <a:buFont typeface="Arial"/>
              <a:buChar char="•"/>
            </a:pPr>
            <a:r>
              <a:rPr lang="en-US" sz="1800" u="none" strike="noStrike">
                <a:solidFill>
                  <a:srgbClr val="252422"/>
                </a:solidFill>
                <a:latin typeface="Avenir Medium"/>
              </a:rPr>
              <a:t>Courses</a:t>
            </a:r>
          </a:p>
          <a:p>
            <a:pPr marL="388620" lvl="1" indent="-194310" algn="l">
              <a:lnSpc>
                <a:spcPts val="2520"/>
              </a:lnSpc>
              <a:spcBef>
                <a:spcPct val="0"/>
              </a:spcBef>
              <a:buFont typeface="Arial"/>
              <a:buChar char="•"/>
            </a:pPr>
            <a:r>
              <a:rPr lang="en-US" sz="1800" u="none" strike="noStrike">
                <a:solidFill>
                  <a:srgbClr val="252422"/>
                </a:solidFill>
                <a:latin typeface="Avenir Medium"/>
              </a:rPr>
              <a:t>Related information, including time to complete</a:t>
            </a:r>
          </a:p>
        </p:txBody>
      </p:sp>
      <p:sp>
        <p:nvSpPr>
          <p:cNvPr id="55" name="TextBox 55"/>
          <p:cNvSpPr txBox="1"/>
          <p:nvPr/>
        </p:nvSpPr>
        <p:spPr>
          <a:xfrm>
            <a:off x="2619180" y="7072789"/>
            <a:ext cx="5987403" cy="1287780"/>
          </a:xfrm>
          <a:prstGeom prst="rect">
            <a:avLst/>
          </a:prstGeom>
        </p:spPr>
        <p:txBody>
          <a:bodyPr lIns="0" tIns="0" rIns="0" bIns="0" rtlCol="0" anchor="t">
            <a:spAutoFit/>
          </a:bodyPr>
          <a:lstStyle/>
          <a:p>
            <a:pPr marL="388620" lvl="1" indent="-194310">
              <a:lnSpc>
                <a:spcPts val="2520"/>
              </a:lnSpc>
              <a:buFont typeface="Arial"/>
              <a:buChar char="•"/>
            </a:pPr>
            <a:r>
              <a:rPr lang="en-US" sz="1800">
                <a:solidFill>
                  <a:srgbClr val="252422"/>
                </a:solidFill>
                <a:latin typeface="Avenir Medium"/>
              </a:rPr>
              <a:t>Learning Objectives</a:t>
            </a:r>
          </a:p>
          <a:p>
            <a:pPr marL="388620" lvl="1" indent="-194310">
              <a:lnSpc>
                <a:spcPts val="2520"/>
              </a:lnSpc>
              <a:buFont typeface="Arial"/>
              <a:buChar char="•"/>
            </a:pPr>
            <a:r>
              <a:rPr lang="en-US" sz="1800">
                <a:solidFill>
                  <a:srgbClr val="252422"/>
                </a:solidFill>
                <a:latin typeface="Avenir Medium"/>
              </a:rPr>
              <a:t>Skills</a:t>
            </a:r>
          </a:p>
          <a:p>
            <a:pPr marL="388620" lvl="1" indent="-194310">
              <a:lnSpc>
                <a:spcPts val="2520"/>
              </a:lnSpc>
              <a:buFont typeface="Arial"/>
              <a:buChar char="•"/>
            </a:pPr>
            <a:r>
              <a:rPr lang="en-US" sz="1800">
                <a:solidFill>
                  <a:srgbClr val="252422"/>
                </a:solidFill>
                <a:latin typeface="Avenir Medium"/>
              </a:rPr>
              <a:t>What is learned or gained from the Learning Opportunity or upon earning the credential</a:t>
            </a:r>
          </a:p>
        </p:txBody>
      </p:sp>
      <p:sp>
        <p:nvSpPr>
          <p:cNvPr id="56" name="TextBox 56"/>
          <p:cNvSpPr txBox="1"/>
          <p:nvPr/>
        </p:nvSpPr>
        <p:spPr>
          <a:xfrm>
            <a:off x="2619180" y="3594287"/>
            <a:ext cx="2904061" cy="411495"/>
          </a:xfrm>
          <a:prstGeom prst="rect">
            <a:avLst/>
          </a:prstGeom>
        </p:spPr>
        <p:txBody>
          <a:bodyPr lIns="0" tIns="0" rIns="0" bIns="0" rtlCol="0" anchor="t">
            <a:spAutoFit/>
          </a:bodyPr>
          <a:lstStyle/>
          <a:p>
            <a:pPr>
              <a:lnSpc>
                <a:spcPts val="3044"/>
              </a:lnSpc>
              <a:spcBef>
                <a:spcPct val="0"/>
              </a:spcBef>
            </a:pPr>
            <a:r>
              <a:rPr lang="en-US" sz="2174">
                <a:solidFill>
                  <a:srgbClr val="002154"/>
                </a:solidFill>
                <a:latin typeface="Avenir Bold"/>
              </a:rPr>
              <a:t>Credentials Offered</a:t>
            </a:r>
          </a:p>
        </p:txBody>
      </p:sp>
      <p:sp>
        <p:nvSpPr>
          <p:cNvPr id="57" name="TextBox 57"/>
          <p:cNvSpPr txBox="1"/>
          <p:nvPr/>
        </p:nvSpPr>
        <p:spPr>
          <a:xfrm>
            <a:off x="2619180" y="5150773"/>
            <a:ext cx="3736602" cy="411495"/>
          </a:xfrm>
          <a:prstGeom prst="rect">
            <a:avLst/>
          </a:prstGeom>
        </p:spPr>
        <p:txBody>
          <a:bodyPr lIns="0" tIns="0" rIns="0" bIns="0" rtlCol="0" anchor="t">
            <a:spAutoFit/>
          </a:bodyPr>
          <a:lstStyle/>
          <a:p>
            <a:pPr>
              <a:lnSpc>
                <a:spcPts val="3044"/>
              </a:lnSpc>
              <a:spcBef>
                <a:spcPct val="0"/>
              </a:spcBef>
            </a:pPr>
            <a:r>
              <a:rPr lang="en-US" sz="2174">
                <a:solidFill>
                  <a:srgbClr val="002154"/>
                </a:solidFill>
                <a:latin typeface="Avenir Bold"/>
              </a:rPr>
              <a:t>Learning Opportunities</a:t>
            </a:r>
          </a:p>
        </p:txBody>
      </p:sp>
      <p:sp>
        <p:nvSpPr>
          <p:cNvPr id="58" name="TextBox 58"/>
          <p:cNvSpPr txBox="1"/>
          <p:nvPr/>
        </p:nvSpPr>
        <p:spPr>
          <a:xfrm>
            <a:off x="2619180" y="6705896"/>
            <a:ext cx="2151209" cy="411495"/>
          </a:xfrm>
          <a:prstGeom prst="rect">
            <a:avLst/>
          </a:prstGeom>
        </p:spPr>
        <p:txBody>
          <a:bodyPr lIns="0" tIns="0" rIns="0" bIns="0" rtlCol="0" anchor="t">
            <a:spAutoFit/>
          </a:bodyPr>
          <a:lstStyle/>
          <a:p>
            <a:pPr>
              <a:lnSpc>
                <a:spcPts val="3044"/>
              </a:lnSpc>
              <a:spcBef>
                <a:spcPct val="0"/>
              </a:spcBef>
            </a:pPr>
            <a:r>
              <a:rPr lang="en-US" sz="2174">
                <a:solidFill>
                  <a:srgbClr val="002154"/>
                </a:solidFill>
                <a:latin typeface="Avenir Bold"/>
              </a:rPr>
              <a:t>Competencies</a:t>
            </a:r>
          </a:p>
        </p:txBody>
      </p:sp>
      <p:sp>
        <p:nvSpPr>
          <p:cNvPr id="59" name="TextBox 59"/>
          <p:cNvSpPr txBox="1"/>
          <p:nvPr/>
        </p:nvSpPr>
        <p:spPr>
          <a:xfrm>
            <a:off x="2619180" y="8341519"/>
            <a:ext cx="2151209" cy="411495"/>
          </a:xfrm>
          <a:prstGeom prst="rect">
            <a:avLst/>
          </a:prstGeom>
        </p:spPr>
        <p:txBody>
          <a:bodyPr lIns="0" tIns="0" rIns="0" bIns="0" rtlCol="0" anchor="t">
            <a:spAutoFit/>
          </a:bodyPr>
          <a:lstStyle/>
          <a:p>
            <a:pPr>
              <a:lnSpc>
                <a:spcPts val="3044"/>
              </a:lnSpc>
              <a:spcBef>
                <a:spcPct val="0"/>
              </a:spcBef>
            </a:pPr>
            <a:r>
              <a:rPr lang="en-US" sz="2174">
                <a:solidFill>
                  <a:srgbClr val="002154"/>
                </a:solidFill>
                <a:latin typeface="Avenir Bold"/>
              </a:rPr>
              <a:t>Assessments</a:t>
            </a:r>
          </a:p>
        </p:txBody>
      </p:sp>
      <p:sp>
        <p:nvSpPr>
          <p:cNvPr id="60" name="TextBox 60"/>
          <p:cNvSpPr txBox="1"/>
          <p:nvPr/>
        </p:nvSpPr>
        <p:spPr>
          <a:xfrm>
            <a:off x="2619180" y="2122827"/>
            <a:ext cx="2151209" cy="411495"/>
          </a:xfrm>
          <a:prstGeom prst="rect">
            <a:avLst/>
          </a:prstGeom>
        </p:spPr>
        <p:txBody>
          <a:bodyPr lIns="0" tIns="0" rIns="0" bIns="0" rtlCol="0" anchor="t">
            <a:spAutoFit/>
          </a:bodyPr>
          <a:lstStyle/>
          <a:p>
            <a:pPr>
              <a:lnSpc>
                <a:spcPts val="3044"/>
              </a:lnSpc>
              <a:spcBef>
                <a:spcPct val="0"/>
              </a:spcBef>
            </a:pPr>
            <a:r>
              <a:rPr lang="en-US" sz="2174">
                <a:solidFill>
                  <a:srgbClr val="002154"/>
                </a:solidFill>
                <a:latin typeface="Avenir Bold"/>
              </a:rPr>
              <a:t>Organizations</a:t>
            </a:r>
          </a:p>
        </p:txBody>
      </p:sp>
      <p:sp>
        <p:nvSpPr>
          <p:cNvPr id="61" name="TextBox 61"/>
          <p:cNvSpPr txBox="1"/>
          <p:nvPr/>
        </p:nvSpPr>
        <p:spPr>
          <a:xfrm>
            <a:off x="2619180" y="8717596"/>
            <a:ext cx="5197083" cy="659130"/>
          </a:xfrm>
          <a:prstGeom prst="rect">
            <a:avLst/>
          </a:prstGeom>
        </p:spPr>
        <p:txBody>
          <a:bodyPr lIns="0" tIns="0" rIns="0" bIns="0" rtlCol="0" anchor="t">
            <a:spAutoFit/>
          </a:bodyPr>
          <a:lstStyle/>
          <a:p>
            <a:pPr marL="388620" lvl="1" indent="-194310">
              <a:lnSpc>
                <a:spcPts val="2520"/>
              </a:lnSpc>
              <a:spcBef>
                <a:spcPct val="0"/>
              </a:spcBef>
              <a:buFont typeface="Arial"/>
              <a:buChar char="•"/>
            </a:pPr>
            <a:r>
              <a:rPr lang="en-US" sz="1800">
                <a:solidFill>
                  <a:srgbClr val="252422"/>
                </a:solidFill>
                <a:latin typeface="Avenir Medium"/>
              </a:rPr>
              <a:t>Assessments required for a Credential or Learning Opportunity</a:t>
            </a:r>
          </a:p>
        </p:txBody>
      </p:sp>
      <p:sp>
        <p:nvSpPr>
          <p:cNvPr id="62" name="TextBox 62"/>
          <p:cNvSpPr txBox="1"/>
          <p:nvPr/>
        </p:nvSpPr>
        <p:spPr>
          <a:xfrm>
            <a:off x="10734480" y="4150823"/>
            <a:ext cx="6524820" cy="659130"/>
          </a:xfrm>
          <a:prstGeom prst="rect">
            <a:avLst/>
          </a:prstGeom>
        </p:spPr>
        <p:txBody>
          <a:bodyPr lIns="0" tIns="0" rIns="0" bIns="0" rtlCol="0" anchor="t">
            <a:spAutoFit/>
          </a:bodyPr>
          <a:lstStyle/>
          <a:p>
            <a:pPr marL="388620" lvl="1" indent="-194310">
              <a:lnSpc>
                <a:spcPts val="2520"/>
              </a:lnSpc>
              <a:spcBef>
                <a:spcPct val="0"/>
              </a:spcBef>
              <a:buFont typeface="Arial"/>
              <a:buChar char="•"/>
            </a:pPr>
            <a:r>
              <a:rPr lang="en-US" sz="1800">
                <a:solidFill>
                  <a:srgbClr val="252422"/>
                </a:solidFill>
                <a:latin typeface="Avenir Medium"/>
              </a:rPr>
              <a:t>Financial assistance available to assist in the pursuit or completion of a credential</a:t>
            </a:r>
          </a:p>
        </p:txBody>
      </p:sp>
      <p:sp>
        <p:nvSpPr>
          <p:cNvPr id="63" name="TextBox 63"/>
          <p:cNvSpPr txBox="1"/>
          <p:nvPr/>
        </p:nvSpPr>
        <p:spPr>
          <a:xfrm>
            <a:off x="4641063" y="3993661"/>
            <a:ext cx="2611785" cy="973455"/>
          </a:xfrm>
          <a:prstGeom prst="rect">
            <a:avLst/>
          </a:prstGeom>
        </p:spPr>
        <p:txBody>
          <a:bodyPr lIns="0" tIns="0" rIns="0" bIns="0" rtlCol="0" anchor="t">
            <a:spAutoFit/>
          </a:bodyPr>
          <a:lstStyle/>
          <a:p>
            <a:pPr marL="388620" lvl="1" indent="-194310">
              <a:lnSpc>
                <a:spcPts val="2520"/>
              </a:lnSpc>
              <a:buFont typeface="Arial"/>
              <a:buChar char="•"/>
            </a:pPr>
            <a:r>
              <a:rPr lang="en-US" sz="1800">
                <a:solidFill>
                  <a:srgbClr val="252422"/>
                </a:solidFill>
                <a:latin typeface="Avenir"/>
              </a:rPr>
              <a:t>Stackable Credentials</a:t>
            </a:r>
          </a:p>
          <a:p>
            <a:pPr marL="388620" lvl="1" indent="-194310">
              <a:lnSpc>
                <a:spcPts val="2520"/>
              </a:lnSpc>
              <a:buFont typeface="Arial"/>
              <a:buChar char="•"/>
            </a:pPr>
            <a:r>
              <a:rPr lang="en-US" sz="1800">
                <a:solidFill>
                  <a:srgbClr val="252422"/>
                </a:solidFill>
                <a:latin typeface="Avenir"/>
              </a:rPr>
              <a:t>Badges</a:t>
            </a:r>
          </a:p>
          <a:p>
            <a:pPr marL="388620" lvl="1" indent="-194310">
              <a:lnSpc>
                <a:spcPts val="2520"/>
              </a:lnSpc>
              <a:spcBef>
                <a:spcPct val="0"/>
              </a:spcBef>
              <a:buFont typeface="Arial"/>
              <a:buChar char="•"/>
            </a:pPr>
            <a:r>
              <a:rPr lang="en-US" sz="1800">
                <a:solidFill>
                  <a:srgbClr val="252422"/>
                </a:solidFill>
                <a:latin typeface="Avenir"/>
              </a:rPr>
              <a:t>Micro-credentials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p:nvPr/>
        </p:nvGrpSpPr>
        <p:grpSpPr>
          <a:xfrm>
            <a:off x="9174937" y="5252535"/>
            <a:ext cx="3877306" cy="3875527"/>
            <a:chOff x="0" y="0"/>
            <a:chExt cx="5169741" cy="5167369"/>
          </a:xfrm>
        </p:grpSpPr>
        <p:pic>
          <p:nvPicPr>
            <p:cNvPr id="3" name="Picture 3"/>
            <p:cNvPicPr>
              <a:picLocks noChangeAspect="1"/>
            </p:cNvPicPr>
            <p:nvPr/>
          </p:nvPicPr>
          <p:blipFill>
            <a:blip r:embed="rId2"/>
            <a:srcRect l="16672" r="16672"/>
            <a:stretch>
              <a:fillRect/>
            </a:stretch>
          </p:blipFill>
          <p:spPr>
            <a:xfrm>
              <a:off x="0" y="0"/>
              <a:ext cx="5169741" cy="5167369"/>
            </a:xfrm>
            <a:prstGeom prst="rect">
              <a:avLst/>
            </a:prstGeom>
          </p:spPr>
        </p:pic>
      </p:grpSp>
      <p:grpSp>
        <p:nvGrpSpPr>
          <p:cNvPr id="4" name="Group 4"/>
          <p:cNvGrpSpPr/>
          <p:nvPr/>
        </p:nvGrpSpPr>
        <p:grpSpPr>
          <a:xfrm>
            <a:off x="5088082" y="5252535"/>
            <a:ext cx="3877306" cy="3875527"/>
            <a:chOff x="0" y="0"/>
            <a:chExt cx="5169741" cy="5167369"/>
          </a:xfrm>
        </p:grpSpPr>
        <p:pic>
          <p:nvPicPr>
            <p:cNvPr id="5" name="Picture 5"/>
            <p:cNvPicPr>
              <a:picLocks noChangeAspect="1"/>
            </p:cNvPicPr>
            <p:nvPr/>
          </p:nvPicPr>
          <p:blipFill>
            <a:blip r:embed="rId3"/>
            <a:srcRect l="16797" r="16797"/>
            <a:stretch>
              <a:fillRect/>
            </a:stretch>
          </p:blipFill>
          <p:spPr>
            <a:xfrm>
              <a:off x="0" y="0"/>
              <a:ext cx="5169741" cy="5167369"/>
            </a:xfrm>
            <a:prstGeom prst="rect">
              <a:avLst/>
            </a:prstGeom>
          </p:spPr>
        </p:pic>
      </p:grpSp>
      <p:grpSp>
        <p:nvGrpSpPr>
          <p:cNvPr id="6" name="Group 6"/>
          <p:cNvGrpSpPr/>
          <p:nvPr/>
        </p:nvGrpSpPr>
        <p:grpSpPr>
          <a:xfrm>
            <a:off x="9174937" y="1160980"/>
            <a:ext cx="3877306" cy="3875527"/>
            <a:chOff x="0" y="0"/>
            <a:chExt cx="5169741" cy="5167369"/>
          </a:xfrm>
        </p:grpSpPr>
        <p:pic>
          <p:nvPicPr>
            <p:cNvPr id="7" name="Picture 7"/>
            <p:cNvPicPr>
              <a:picLocks noChangeAspect="1"/>
            </p:cNvPicPr>
            <p:nvPr/>
          </p:nvPicPr>
          <p:blipFill>
            <a:blip r:embed="rId4"/>
            <a:srcRect l="16672" r="16672"/>
            <a:stretch>
              <a:fillRect/>
            </a:stretch>
          </p:blipFill>
          <p:spPr>
            <a:xfrm>
              <a:off x="0" y="0"/>
              <a:ext cx="5169741" cy="5167369"/>
            </a:xfrm>
            <a:prstGeom prst="rect">
              <a:avLst/>
            </a:prstGeom>
          </p:spPr>
        </p:pic>
      </p:grpSp>
      <p:grpSp>
        <p:nvGrpSpPr>
          <p:cNvPr id="8" name="Group 8"/>
          <p:cNvGrpSpPr/>
          <p:nvPr/>
        </p:nvGrpSpPr>
        <p:grpSpPr>
          <a:xfrm>
            <a:off x="1028700" y="1158938"/>
            <a:ext cx="7937148" cy="3877569"/>
            <a:chOff x="0" y="0"/>
            <a:chExt cx="4610575" cy="2252424"/>
          </a:xfrm>
        </p:grpSpPr>
        <p:sp>
          <p:nvSpPr>
            <p:cNvPr id="9" name="Freeform 9"/>
            <p:cNvSpPr/>
            <p:nvPr/>
          </p:nvSpPr>
          <p:spPr>
            <a:xfrm>
              <a:off x="0" y="0"/>
              <a:ext cx="4610574" cy="2252424"/>
            </a:xfrm>
            <a:custGeom>
              <a:avLst/>
              <a:gdLst/>
              <a:ahLst/>
              <a:cxnLst/>
              <a:rect l="l" t="t" r="r" b="b"/>
              <a:pathLst>
                <a:path w="4610574" h="2252424">
                  <a:moveTo>
                    <a:pt x="0" y="0"/>
                  </a:moveTo>
                  <a:lnTo>
                    <a:pt x="4610574" y="0"/>
                  </a:lnTo>
                  <a:lnTo>
                    <a:pt x="4610574" y="2252424"/>
                  </a:lnTo>
                  <a:lnTo>
                    <a:pt x="0" y="2252424"/>
                  </a:lnTo>
                  <a:close/>
                </a:path>
              </a:pathLst>
            </a:custGeom>
            <a:solidFill>
              <a:srgbClr val="1D3055"/>
            </a:solidFill>
          </p:spPr>
          <p:txBody>
            <a:bodyPr/>
            <a:lstStyle/>
            <a:p>
              <a:endParaRPr lang="en-US"/>
            </a:p>
          </p:txBody>
        </p:sp>
      </p:grpSp>
      <p:sp>
        <p:nvSpPr>
          <p:cNvPr id="10" name="TextBox 10"/>
          <p:cNvSpPr txBox="1"/>
          <p:nvPr/>
        </p:nvSpPr>
        <p:spPr>
          <a:xfrm>
            <a:off x="1456034" y="2061643"/>
            <a:ext cx="7082020" cy="1588427"/>
          </a:xfrm>
          <a:prstGeom prst="rect">
            <a:avLst/>
          </a:prstGeom>
        </p:spPr>
        <p:txBody>
          <a:bodyPr lIns="0" tIns="0" rIns="0" bIns="0" rtlCol="0" anchor="t">
            <a:spAutoFit/>
          </a:bodyPr>
          <a:lstStyle/>
          <a:p>
            <a:pPr algn="ctr">
              <a:lnSpc>
                <a:spcPts val="5734"/>
              </a:lnSpc>
            </a:pPr>
            <a:r>
              <a:rPr lang="en-US" sz="5514" spc="-148">
                <a:solidFill>
                  <a:srgbClr val="FFFFFF"/>
                </a:solidFill>
                <a:latin typeface="Avenir Bold"/>
              </a:rPr>
              <a:t>USING REGISTRY DATA</a:t>
            </a:r>
          </a:p>
        </p:txBody>
      </p:sp>
      <p:sp>
        <p:nvSpPr>
          <p:cNvPr id="11" name="TextBox 11"/>
          <p:cNvSpPr txBox="1"/>
          <p:nvPr/>
        </p:nvSpPr>
        <p:spPr>
          <a:xfrm>
            <a:off x="13261793" y="8068483"/>
            <a:ext cx="3702200" cy="1059250"/>
          </a:xfrm>
          <a:prstGeom prst="rect">
            <a:avLst/>
          </a:prstGeom>
        </p:spPr>
        <p:txBody>
          <a:bodyPr lIns="0" tIns="0" rIns="0" bIns="0" rtlCol="0" anchor="t">
            <a:spAutoFit/>
          </a:bodyPr>
          <a:lstStyle/>
          <a:p>
            <a:pPr algn="just">
              <a:lnSpc>
                <a:spcPts val="4091"/>
              </a:lnSpc>
            </a:pPr>
            <a:r>
              <a:rPr lang="en-US" sz="2922">
                <a:solidFill>
                  <a:srgbClr val="000000"/>
                </a:solidFill>
                <a:latin typeface="Avenir Bold"/>
              </a:rPr>
              <a:t>CONSUMER </a:t>
            </a:r>
          </a:p>
          <a:p>
            <a:pPr algn="just">
              <a:lnSpc>
                <a:spcPts val="4091"/>
              </a:lnSpc>
            </a:pPr>
            <a:r>
              <a:rPr lang="en-US" sz="2922">
                <a:solidFill>
                  <a:srgbClr val="000000"/>
                </a:solidFill>
                <a:latin typeface="Avenir Bold"/>
              </a:rPr>
              <a:t>TOOLS  </a:t>
            </a:r>
          </a:p>
        </p:txBody>
      </p:sp>
      <p:sp>
        <p:nvSpPr>
          <p:cNvPr id="12" name="TextBox 12"/>
          <p:cNvSpPr txBox="1"/>
          <p:nvPr/>
        </p:nvSpPr>
        <p:spPr>
          <a:xfrm>
            <a:off x="1028700" y="7554133"/>
            <a:ext cx="3852441" cy="1573600"/>
          </a:xfrm>
          <a:prstGeom prst="rect">
            <a:avLst/>
          </a:prstGeom>
        </p:spPr>
        <p:txBody>
          <a:bodyPr lIns="0" tIns="0" rIns="0" bIns="0" rtlCol="0" anchor="t">
            <a:spAutoFit/>
          </a:bodyPr>
          <a:lstStyle/>
          <a:p>
            <a:pPr algn="r">
              <a:lnSpc>
                <a:spcPts val="4091"/>
              </a:lnSpc>
            </a:pPr>
            <a:r>
              <a:rPr lang="en-US" sz="2922" spc="-58">
                <a:solidFill>
                  <a:srgbClr val="000000"/>
                </a:solidFill>
                <a:latin typeface="Avenir Bold"/>
              </a:rPr>
              <a:t>LEARNING AND EMPLOYMENT RECORDS</a:t>
            </a:r>
          </a:p>
        </p:txBody>
      </p:sp>
      <p:sp>
        <p:nvSpPr>
          <p:cNvPr id="13" name="TextBox 13"/>
          <p:cNvSpPr txBox="1"/>
          <p:nvPr/>
        </p:nvSpPr>
        <p:spPr>
          <a:xfrm>
            <a:off x="13261793" y="2444735"/>
            <a:ext cx="3852441" cy="2591772"/>
          </a:xfrm>
          <a:prstGeom prst="rect">
            <a:avLst/>
          </a:prstGeom>
        </p:spPr>
        <p:txBody>
          <a:bodyPr lIns="0" tIns="0" rIns="0" bIns="0" rtlCol="0" anchor="t">
            <a:spAutoFit/>
          </a:bodyPr>
          <a:lstStyle/>
          <a:p>
            <a:pPr>
              <a:lnSpc>
                <a:spcPts val="4091"/>
              </a:lnSpc>
            </a:pPr>
            <a:r>
              <a:rPr lang="en-US" sz="2922" spc="-58">
                <a:solidFill>
                  <a:srgbClr val="000000"/>
                </a:solidFill>
                <a:latin typeface="Avenir Bold"/>
              </a:rPr>
              <a:t>LAUNCH: SKILLS BASED LEARNING, HIRING, AND ADVANCEMENT PLATFORM</a:t>
            </a:r>
          </a:p>
        </p:txBody>
      </p:sp>
      <p:grpSp>
        <p:nvGrpSpPr>
          <p:cNvPr id="14" name="Group 14"/>
          <p:cNvGrpSpPr/>
          <p:nvPr/>
        </p:nvGrpSpPr>
        <p:grpSpPr>
          <a:xfrm rot="-5400000">
            <a:off x="17259300" y="1169613"/>
            <a:ext cx="330649" cy="330649"/>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0230"/>
            </a:solidFill>
          </p:spPr>
          <p:txBody>
            <a:bodyPr/>
            <a:lstStyle/>
            <a:p>
              <a:endParaRPr lang="en-US"/>
            </a:p>
          </p:txBody>
        </p:sp>
      </p:grpSp>
      <p:grpSp>
        <p:nvGrpSpPr>
          <p:cNvPr id="16" name="Group 16"/>
          <p:cNvGrpSpPr/>
          <p:nvPr/>
        </p:nvGrpSpPr>
        <p:grpSpPr>
          <a:xfrm rot="-5400000">
            <a:off x="17259300" y="696089"/>
            <a:ext cx="330649" cy="330649"/>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US"/>
            </a:p>
          </p:txBody>
        </p:sp>
      </p:grpSp>
      <p:grpSp>
        <p:nvGrpSpPr>
          <p:cNvPr id="18" name="Group 18"/>
          <p:cNvGrpSpPr/>
          <p:nvPr/>
        </p:nvGrpSpPr>
        <p:grpSpPr>
          <a:xfrm rot="-5400000">
            <a:off x="17259300" y="1641556"/>
            <a:ext cx="330649" cy="330649"/>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US"/>
            </a:p>
          </p:txBody>
        </p:sp>
      </p:grpSp>
      <p:grpSp>
        <p:nvGrpSpPr>
          <p:cNvPr id="20" name="Group 20"/>
          <p:cNvGrpSpPr/>
          <p:nvPr/>
        </p:nvGrpSpPr>
        <p:grpSpPr>
          <a:xfrm rot="-10800000">
            <a:off x="1028700" y="4331313"/>
            <a:ext cx="7936687" cy="705194"/>
            <a:chOff x="0" y="0"/>
            <a:chExt cx="2226391" cy="197820"/>
          </a:xfrm>
        </p:grpSpPr>
        <p:sp>
          <p:nvSpPr>
            <p:cNvPr id="21" name="Freeform 21"/>
            <p:cNvSpPr/>
            <p:nvPr/>
          </p:nvSpPr>
          <p:spPr>
            <a:xfrm>
              <a:off x="0" y="0"/>
              <a:ext cx="2226391" cy="197820"/>
            </a:xfrm>
            <a:custGeom>
              <a:avLst/>
              <a:gdLst/>
              <a:ahLst/>
              <a:cxnLst/>
              <a:rect l="l" t="t" r="r" b="b"/>
              <a:pathLst>
                <a:path w="2226391" h="197820">
                  <a:moveTo>
                    <a:pt x="0" y="0"/>
                  </a:moveTo>
                  <a:lnTo>
                    <a:pt x="2226391" y="0"/>
                  </a:lnTo>
                  <a:lnTo>
                    <a:pt x="2226391" y="197820"/>
                  </a:lnTo>
                  <a:lnTo>
                    <a:pt x="0" y="197820"/>
                  </a:lnTo>
                  <a:close/>
                </a:path>
              </a:pathLst>
            </a:custGeom>
            <a:solidFill>
              <a:srgbClr val="C10230"/>
            </a:solidFill>
          </p:spPr>
          <p:txBody>
            <a:bodyPr/>
            <a:lstStyle/>
            <a:p>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865837"/>
            <a:ext cx="3867633" cy="3865858"/>
            <a:chOff x="0" y="0"/>
            <a:chExt cx="5156843" cy="5154477"/>
          </a:xfrm>
        </p:grpSpPr>
        <p:pic>
          <p:nvPicPr>
            <p:cNvPr id="3" name="Picture 3"/>
            <p:cNvPicPr>
              <a:picLocks noChangeAspect="1"/>
            </p:cNvPicPr>
            <p:nvPr/>
          </p:nvPicPr>
          <p:blipFill>
            <a:blip r:embed="rId3"/>
            <a:srcRect l="16609" r="16609"/>
            <a:stretch>
              <a:fillRect/>
            </a:stretch>
          </p:blipFill>
          <p:spPr>
            <a:xfrm>
              <a:off x="0" y="0"/>
              <a:ext cx="5156843" cy="5154477"/>
            </a:xfrm>
            <a:prstGeom prst="rect">
              <a:avLst/>
            </a:prstGeom>
          </p:spPr>
        </p:pic>
      </p:grpSp>
      <p:grpSp>
        <p:nvGrpSpPr>
          <p:cNvPr id="4" name="Group 4"/>
          <p:cNvGrpSpPr/>
          <p:nvPr/>
        </p:nvGrpSpPr>
        <p:grpSpPr>
          <a:xfrm>
            <a:off x="5148016" y="4865837"/>
            <a:ext cx="3867633" cy="3865858"/>
            <a:chOff x="0" y="0"/>
            <a:chExt cx="5156843" cy="5154477"/>
          </a:xfrm>
        </p:grpSpPr>
        <p:pic>
          <p:nvPicPr>
            <p:cNvPr id="5" name="Picture 5"/>
            <p:cNvPicPr>
              <a:picLocks noChangeAspect="1"/>
            </p:cNvPicPr>
            <p:nvPr/>
          </p:nvPicPr>
          <p:blipFill>
            <a:blip r:embed="rId4"/>
            <a:srcRect l="19736" r="19736"/>
            <a:stretch>
              <a:fillRect/>
            </a:stretch>
          </p:blipFill>
          <p:spPr>
            <a:xfrm>
              <a:off x="0" y="0"/>
              <a:ext cx="5156843" cy="5154477"/>
            </a:xfrm>
            <a:prstGeom prst="rect">
              <a:avLst/>
            </a:prstGeom>
          </p:spPr>
        </p:pic>
      </p:grpSp>
      <p:sp>
        <p:nvSpPr>
          <p:cNvPr id="6" name="Freeform 6"/>
          <p:cNvSpPr/>
          <p:nvPr/>
        </p:nvSpPr>
        <p:spPr>
          <a:xfrm>
            <a:off x="9749579" y="2070727"/>
            <a:ext cx="10366745" cy="9861366"/>
          </a:xfrm>
          <a:custGeom>
            <a:avLst/>
            <a:gdLst/>
            <a:ahLst/>
            <a:cxnLst/>
            <a:rect l="l" t="t" r="r" b="b"/>
            <a:pathLst>
              <a:path w="10366745" h="9861366">
                <a:moveTo>
                  <a:pt x="0" y="0"/>
                </a:moveTo>
                <a:lnTo>
                  <a:pt x="10366745" y="0"/>
                </a:lnTo>
                <a:lnTo>
                  <a:pt x="10366745" y="9861366"/>
                </a:lnTo>
                <a:lnTo>
                  <a:pt x="0" y="98613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7"/>
          <p:cNvGrpSpPr/>
          <p:nvPr/>
        </p:nvGrpSpPr>
        <p:grpSpPr>
          <a:xfrm>
            <a:off x="9269842" y="4865837"/>
            <a:ext cx="3867633" cy="3865858"/>
            <a:chOff x="0" y="0"/>
            <a:chExt cx="5156843" cy="5154477"/>
          </a:xfrm>
        </p:grpSpPr>
        <p:pic>
          <p:nvPicPr>
            <p:cNvPr id="8" name="Picture 8"/>
            <p:cNvPicPr>
              <a:picLocks noChangeAspect="1"/>
            </p:cNvPicPr>
            <p:nvPr/>
          </p:nvPicPr>
          <p:blipFill>
            <a:blip r:embed="rId7"/>
            <a:srcRect l="16672" r="16672"/>
            <a:stretch>
              <a:fillRect/>
            </a:stretch>
          </p:blipFill>
          <p:spPr>
            <a:xfrm>
              <a:off x="0" y="0"/>
              <a:ext cx="5156843" cy="5154477"/>
            </a:xfrm>
            <a:prstGeom prst="rect">
              <a:avLst/>
            </a:prstGeom>
          </p:spPr>
        </p:pic>
      </p:grpSp>
      <p:grpSp>
        <p:nvGrpSpPr>
          <p:cNvPr id="9" name="Group 9"/>
          <p:cNvGrpSpPr/>
          <p:nvPr/>
        </p:nvGrpSpPr>
        <p:grpSpPr>
          <a:xfrm>
            <a:off x="13391667" y="4865837"/>
            <a:ext cx="3867633" cy="3865858"/>
            <a:chOff x="0" y="0"/>
            <a:chExt cx="5156843" cy="5154477"/>
          </a:xfrm>
        </p:grpSpPr>
        <p:pic>
          <p:nvPicPr>
            <p:cNvPr id="10" name="Picture 10"/>
            <p:cNvPicPr>
              <a:picLocks noChangeAspect="1"/>
            </p:cNvPicPr>
            <p:nvPr/>
          </p:nvPicPr>
          <p:blipFill>
            <a:blip r:embed="rId8"/>
            <a:srcRect l="16609" r="16609"/>
            <a:stretch>
              <a:fillRect/>
            </a:stretch>
          </p:blipFill>
          <p:spPr>
            <a:xfrm>
              <a:off x="0" y="0"/>
              <a:ext cx="5156843" cy="5154477"/>
            </a:xfrm>
            <a:prstGeom prst="rect">
              <a:avLst/>
            </a:prstGeom>
          </p:spPr>
        </p:pic>
      </p:grpSp>
      <p:sp>
        <p:nvSpPr>
          <p:cNvPr id="11" name="AutoShape 11"/>
          <p:cNvSpPr/>
          <p:nvPr/>
        </p:nvSpPr>
        <p:spPr>
          <a:xfrm rot="-5416834">
            <a:off x="-999983" y="1999290"/>
            <a:ext cx="4220910" cy="0"/>
          </a:xfrm>
          <a:prstGeom prst="line">
            <a:avLst/>
          </a:prstGeom>
          <a:ln w="142875" cap="flat">
            <a:solidFill>
              <a:srgbClr val="C10230"/>
            </a:solidFill>
            <a:prstDash val="solid"/>
            <a:headEnd type="none" w="sm" len="sm"/>
            <a:tailEnd type="none" w="sm" len="sm"/>
          </a:ln>
        </p:spPr>
        <p:txBody>
          <a:bodyPr/>
          <a:lstStyle/>
          <a:p>
            <a:endParaRPr lang="en-US"/>
          </a:p>
        </p:txBody>
      </p:sp>
      <p:grpSp>
        <p:nvGrpSpPr>
          <p:cNvPr id="12" name="Group 12"/>
          <p:cNvGrpSpPr/>
          <p:nvPr/>
        </p:nvGrpSpPr>
        <p:grpSpPr>
          <a:xfrm>
            <a:off x="16788155" y="698051"/>
            <a:ext cx="330649" cy="330649"/>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0230"/>
            </a:solidFill>
          </p:spPr>
          <p:txBody>
            <a:bodyPr/>
            <a:lstStyle/>
            <a:p>
              <a:endParaRPr lang="en-US"/>
            </a:p>
          </p:txBody>
        </p:sp>
      </p:grpSp>
      <p:grpSp>
        <p:nvGrpSpPr>
          <p:cNvPr id="14" name="Group 14"/>
          <p:cNvGrpSpPr/>
          <p:nvPr/>
        </p:nvGrpSpPr>
        <p:grpSpPr>
          <a:xfrm>
            <a:off x="17261679" y="698051"/>
            <a:ext cx="330649" cy="330649"/>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US"/>
            </a:p>
          </p:txBody>
        </p:sp>
      </p:grpSp>
      <p:grpSp>
        <p:nvGrpSpPr>
          <p:cNvPr id="16" name="Group 16"/>
          <p:cNvGrpSpPr/>
          <p:nvPr/>
        </p:nvGrpSpPr>
        <p:grpSpPr>
          <a:xfrm>
            <a:off x="16316213" y="698051"/>
            <a:ext cx="330649" cy="330649"/>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US"/>
            </a:p>
          </p:txBody>
        </p:sp>
      </p:grpSp>
      <p:sp>
        <p:nvSpPr>
          <p:cNvPr id="18" name="TextBox 18"/>
          <p:cNvSpPr txBox="1"/>
          <p:nvPr/>
        </p:nvSpPr>
        <p:spPr>
          <a:xfrm>
            <a:off x="1528756" y="1974296"/>
            <a:ext cx="10702741" cy="2193452"/>
          </a:xfrm>
          <a:prstGeom prst="rect">
            <a:avLst/>
          </a:prstGeom>
        </p:spPr>
        <p:txBody>
          <a:bodyPr lIns="0" tIns="0" rIns="0" bIns="0" rtlCol="0" anchor="t">
            <a:spAutoFit/>
          </a:bodyPr>
          <a:lstStyle/>
          <a:p>
            <a:pPr>
              <a:lnSpc>
                <a:spcPts val="7938"/>
              </a:lnSpc>
            </a:pPr>
            <a:r>
              <a:rPr lang="en-US" sz="7632" spc="-206">
                <a:solidFill>
                  <a:srgbClr val="000000"/>
                </a:solidFill>
                <a:latin typeface="Avenir Bold"/>
              </a:rPr>
              <a:t>LET’S MARKET YOUR PROGRAMS!</a:t>
            </a:r>
          </a:p>
        </p:txBody>
      </p:sp>
      <p:sp>
        <p:nvSpPr>
          <p:cNvPr id="19" name="TextBox 19"/>
          <p:cNvSpPr txBox="1"/>
          <p:nvPr/>
        </p:nvSpPr>
        <p:spPr>
          <a:xfrm>
            <a:off x="1528756" y="1460055"/>
            <a:ext cx="5189445" cy="453397"/>
          </a:xfrm>
          <a:prstGeom prst="rect">
            <a:avLst/>
          </a:prstGeom>
        </p:spPr>
        <p:txBody>
          <a:bodyPr lIns="0" tIns="0" rIns="0" bIns="0" rtlCol="0" anchor="t">
            <a:spAutoFit/>
          </a:bodyPr>
          <a:lstStyle/>
          <a:p>
            <a:pPr>
              <a:lnSpc>
                <a:spcPts val="3359"/>
              </a:lnSpc>
            </a:pPr>
            <a:r>
              <a:rPr lang="en-US" sz="2399">
                <a:solidFill>
                  <a:srgbClr val="1D3055"/>
                </a:solidFill>
                <a:latin typeface="Avenir"/>
              </a:rPr>
              <a:t>CONSUMER INFO PRODUCTS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2E4A-6C04-14A3-A2DC-23F1C22DF25D}"/>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07F75A2-C456-940F-BA91-2432CC336B1F}"/>
              </a:ext>
            </a:extLst>
          </p:cNvPr>
          <p:cNvSpPr>
            <a:spLocks noGrp="1"/>
          </p:cNvSpPr>
          <p:nvPr>
            <p:ph idx="1"/>
          </p:nvPr>
        </p:nvSpPr>
        <p:spPr/>
        <p:txBody>
          <a:bodyPr/>
          <a:lstStyle/>
          <a:p>
            <a:r>
              <a:rPr lang="en-US" dirty="0"/>
              <a:t>Statewide Longitudinal Data System (SLDS)</a:t>
            </a:r>
          </a:p>
          <a:p>
            <a:r>
              <a:rPr lang="en-US" dirty="0"/>
              <a:t>Arkansas Credential Registry</a:t>
            </a:r>
          </a:p>
          <a:p>
            <a:r>
              <a:rPr lang="en-US" dirty="0"/>
              <a:t>Arkansas LAUNCH – Skills-Based Learning, Hiring, and Advancement</a:t>
            </a:r>
          </a:p>
          <a:p>
            <a:r>
              <a:rPr lang="en-US" dirty="0"/>
              <a:t>Q&amp;A</a:t>
            </a:r>
          </a:p>
          <a:p>
            <a:endParaRPr lang="en-US" dirty="0"/>
          </a:p>
        </p:txBody>
      </p:sp>
    </p:spTree>
    <p:extLst>
      <p:ext uri="{BB962C8B-B14F-4D97-AF65-F5344CB8AC3E}">
        <p14:creationId xmlns:p14="http://schemas.microsoft.com/office/powerpoint/2010/main" val="167993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895846" y="5076617"/>
            <a:ext cx="6852044" cy="2169814"/>
          </a:xfrm>
          <a:prstGeom prst="rect">
            <a:avLst/>
          </a:prstGeom>
        </p:spPr>
      </p:pic>
      <p:grpSp>
        <p:nvGrpSpPr>
          <p:cNvPr id="3" name="Group 3"/>
          <p:cNvGrpSpPr/>
          <p:nvPr/>
        </p:nvGrpSpPr>
        <p:grpSpPr>
          <a:xfrm rot="476301">
            <a:off x="10754638" y="-1689175"/>
            <a:ext cx="9517253" cy="13665350"/>
            <a:chOff x="0" y="0"/>
            <a:chExt cx="4137660" cy="5941060"/>
          </a:xfrm>
        </p:grpSpPr>
        <p:sp>
          <p:nvSpPr>
            <p:cNvPr id="4" name="Freeform 4"/>
            <p:cNvSpPr/>
            <p:nvPr/>
          </p:nvSpPr>
          <p:spPr>
            <a:xfrm>
              <a:off x="-350520" y="-288290"/>
              <a:ext cx="4956810" cy="6334760"/>
            </a:xfrm>
            <a:custGeom>
              <a:avLst/>
              <a:gdLst/>
              <a:ahLst/>
              <a:cxnLst/>
              <a:rect l="l" t="t" r="r" b="b"/>
              <a:pathLst>
                <a:path w="4956810" h="6334760">
                  <a:moveTo>
                    <a:pt x="762000" y="824230"/>
                  </a:moveTo>
                  <a:cubicBezTo>
                    <a:pt x="1517650" y="146050"/>
                    <a:pt x="2913380" y="0"/>
                    <a:pt x="3416300" y="1047750"/>
                  </a:cubicBezTo>
                  <a:cubicBezTo>
                    <a:pt x="3614420" y="1484630"/>
                    <a:pt x="3507740" y="1979930"/>
                    <a:pt x="3566160" y="2440940"/>
                  </a:cubicBezTo>
                  <a:cubicBezTo>
                    <a:pt x="3647440" y="3079750"/>
                    <a:pt x="4140200" y="3562350"/>
                    <a:pt x="4362450" y="4147820"/>
                  </a:cubicBezTo>
                  <a:cubicBezTo>
                    <a:pt x="4956810" y="5591810"/>
                    <a:pt x="3315970" y="6334760"/>
                    <a:pt x="2122170" y="6216650"/>
                  </a:cubicBezTo>
                  <a:cubicBezTo>
                    <a:pt x="1496060" y="6215380"/>
                    <a:pt x="762000" y="6047740"/>
                    <a:pt x="467360" y="5431790"/>
                  </a:cubicBezTo>
                  <a:cubicBezTo>
                    <a:pt x="166370" y="4765040"/>
                    <a:pt x="539750" y="4028440"/>
                    <a:pt x="553720" y="3336290"/>
                  </a:cubicBezTo>
                  <a:cubicBezTo>
                    <a:pt x="571500" y="2500630"/>
                    <a:pt x="0" y="1489710"/>
                    <a:pt x="762000" y="824230"/>
                  </a:cubicBezTo>
                  <a:close/>
                </a:path>
              </a:pathLst>
            </a:custGeom>
            <a:blipFill>
              <a:blip r:embed="rId3"/>
              <a:stretch>
                <a:fillRect l="-65055" r="-50831"/>
              </a:stretch>
            </a:blipFill>
          </p:spPr>
          <p:txBody>
            <a:bodyPr/>
            <a:lstStyle/>
            <a:p>
              <a:endParaRPr lang="en-US"/>
            </a:p>
          </p:txBody>
        </p:sp>
      </p:grpSp>
      <p:sp>
        <p:nvSpPr>
          <p:cNvPr id="5" name="TextBox 5"/>
          <p:cNvSpPr txBox="1"/>
          <p:nvPr/>
        </p:nvSpPr>
        <p:spPr>
          <a:xfrm>
            <a:off x="1466850" y="976127"/>
            <a:ext cx="10937805" cy="2688393"/>
          </a:xfrm>
          <a:prstGeom prst="rect">
            <a:avLst/>
          </a:prstGeom>
        </p:spPr>
        <p:txBody>
          <a:bodyPr lIns="0" tIns="0" rIns="0" bIns="0" rtlCol="0" anchor="t">
            <a:spAutoFit/>
          </a:bodyPr>
          <a:lstStyle/>
          <a:p>
            <a:pPr>
              <a:lnSpc>
                <a:spcPts val="9938"/>
              </a:lnSpc>
            </a:pPr>
            <a:r>
              <a:rPr lang="en-US" sz="8422" spc="-227">
                <a:solidFill>
                  <a:srgbClr val="1D3055"/>
                </a:solidFill>
                <a:latin typeface="Avenir Bold"/>
              </a:rPr>
              <a:t>WORK IS UNDERWAY!</a:t>
            </a:r>
          </a:p>
        </p:txBody>
      </p:sp>
      <p:sp>
        <p:nvSpPr>
          <p:cNvPr id="6" name="TextBox 6"/>
          <p:cNvSpPr txBox="1"/>
          <p:nvPr/>
        </p:nvSpPr>
        <p:spPr>
          <a:xfrm>
            <a:off x="1743949" y="5747470"/>
            <a:ext cx="4531410" cy="783733"/>
          </a:xfrm>
          <a:prstGeom prst="rect">
            <a:avLst/>
          </a:prstGeom>
        </p:spPr>
        <p:txBody>
          <a:bodyPr lIns="0" tIns="0" rIns="0" bIns="0" rtlCol="0" anchor="t">
            <a:spAutoFit/>
          </a:bodyPr>
          <a:lstStyle/>
          <a:p>
            <a:pPr algn="ctr">
              <a:lnSpc>
                <a:spcPts val="3127"/>
              </a:lnSpc>
            </a:pPr>
            <a:r>
              <a:rPr lang="en-US" sz="2233">
                <a:solidFill>
                  <a:srgbClr val="FFFFFF"/>
                </a:solidFill>
                <a:latin typeface="Inter Bold"/>
              </a:rPr>
              <a:t>DIVISION OF HIGHER EDUCATION</a:t>
            </a:r>
          </a:p>
        </p:txBody>
      </p:sp>
      <p:grpSp>
        <p:nvGrpSpPr>
          <p:cNvPr id="7" name="Group 7"/>
          <p:cNvGrpSpPr/>
          <p:nvPr/>
        </p:nvGrpSpPr>
        <p:grpSpPr>
          <a:xfrm rot="-5400000">
            <a:off x="8584072" y="8620242"/>
            <a:ext cx="330649" cy="1276116"/>
            <a:chOff x="0" y="0"/>
            <a:chExt cx="440866" cy="1701488"/>
          </a:xfrm>
        </p:grpSpPr>
        <p:grpSp>
          <p:nvGrpSpPr>
            <p:cNvPr id="8" name="Group 8"/>
            <p:cNvGrpSpPr/>
            <p:nvPr/>
          </p:nvGrpSpPr>
          <p:grpSpPr>
            <a:xfrm rot="-5400000">
              <a:off x="0" y="631366"/>
              <a:ext cx="440866" cy="440866"/>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0230"/>
              </a:solidFill>
            </p:spPr>
            <p:txBody>
              <a:bodyPr/>
              <a:lstStyle/>
              <a:p>
                <a:endParaRPr lang="en-US"/>
              </a:p>
            </p:txBody>
          </p:sp>
        </p:grpSp>
        <p:grpSp>
          <p:nvGrpSpPr>
            <p:cNvPr id="10" name="Group 10"/>
            <p:cNvGrpSpPr/>
            <p:nvPr/>
          </p:nvGrpSpPr>
          <p:grpSpPr>
            <a:xfrm rot="-5400000">
              <a:off x="0" y="0"/>
              <a:ext cx="440866" cy="440866"/>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US"/>
              </a:p>
            </p:txBody>
          </p:sp>
        </p:grpSp>
        <p:grpSp>
          <p:nvGrpSpPr>
            <p:cNvPr id="12" name="Group 12"/>
            <p:cNvGrpSpPr/>
            <p:nvPr/>
          </p:nvGrpSpPr>
          <p:grpSpPr>
            <a:xfrm rot="-5400000">
              <a:off x="0" y="1260622"/>
              <a:ext cx="440866" cy="440866"/>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US"/>
              </a:p>
            </p:txBody>
          </p:sp>
        </p:grpSp>
      </p:grpSp>
      <p:pic>
        <p:nvPicPr>
          <p:cNvPr id="14" name="Picture 14"/>
          <p:cNvPicPr>
            <a:picLocks noChangeAspect="1"/>
          </p:cNvPicPr>
          <p:nvPr/>
        </p:nvPicPr>
        <p:blipFill>
          <a:blip r:embed="rId4"/>
          <a:stretch>
            <a:fillRect/>
          </a:stretch>
        </p:blipFill>
        <p:spPr>
          <a:xfrm>
            <a:off x="895846" y="6279123"/>
            <a:ext cx="6852044" cy="2169814"/>
          </a:xfrm>
          <a:prstGeom prst="rect">
            <a:avLst/>
          </a:prstGeom>
        </p:spPr>
      </p:pic>
      <p:sp>
        <p:nvSpPr>
          <p:cNvPr id="15" name="TextBox 15"/>
          <p:cNvSpPr txBox="1"/>
          <p:nvPr/>
        </p:nvSpPr>
        <p:spPr>
          <a:xfrm>
            <a:off x="1743949" y="6942127"/>
            <a:ext cx="4531410" cy="783733"/>
          </a:xfrm>
          <a:prstGeom prst="rect">
            <a:avLst/>
          </a:prstGeom>
        </p:spPr>
        <p:txBody>
          <a:bodyPr lIns="0" tIns="0" rIns="0" bIns="0" rtlCol="0" anchor="t">
            <a:spAutoFit/>
          </a:bodyPr>
          <a:lstStyle/>
          <a:p>
            <a:pPr algn="ctr">
              <a:lnSpc>
                <a:spcPts val="3127"/>
              </a:lnSpc>
            </a:pPr>
            <a:r>
              <a:rPr lang="en-US" sz="2233">
                <a:solidFill>
                  <a:srgbClr val="FFFFFF"/>
                </a:solidFill>
                <a:latin typeface="Inter Bold"/>
              </a:rPr>
              <a:t>DIVISION OF CAREER AND TECHNICAL EDUCATION</a:t>
            </a:r>
          </a:p>
        </p:txBody>
      </p:sp>
      <p:pic>
        <p:nvPicPr>
          <p:cNvPr id="16" name="Picture 16"/>
          <p:cNvPicPr>
            <a:picLocks noChangeAspect="1"/>
          </p:cNvPicPr>
          <p:nvPr/>
        </p:nvPicPr>
        <p:blipFill>
          <a:blip r:embed="rId5"/>
          <a:stretch>
            <a:fillRect/>
          </a:stretch>
        </p:blipFill>
        <p:spPr>
          <a:xfrm>
            <a:off x="895846" y="3877360"/>
            <a:ext cx="6852044" cy="2169814"/>
          </a:xfrm>
          <a:prstGeom prst="rect">
            <a:avLst/>
          </a:prstGeom>
        </p:spPr>
      </p:pic>
      <p:sp>
        <p:nvSpPr>
          <p:cNvPr id="17" name="TextBox 17"/>
          <p:cNvSpPr txBox="1"/>
          <p:nvPr/>
        </p:nvSpPr>
        <p:spPr>
          <a:xfrm>
            <a:off x="1743949" y="4546588"/>
            <a:ext cx="4531410" cy="783733"/>
          </a:xfrm>
          <a:prstGeom prst="rect">
            <a:avLst/>
          </a:prstGeom>
        </p:spPr>
        <p:txBody>
          <a:bodyPr lIns="0" tIns="0" rIns="0" bIns="0" rtlCol="0" anchor="t">
            <a:spAutoFit/>
          </a:bodyPr>
          <a:lstStyle/>
          <a:p>
            <a:pPr algn="ctr">
              <a:lnSpc>
                <a:spcPts val="3127"/>
              </a:lnSpc>
            </a:pPr>
            <a:r>
              <a:rPr lang="en-US" sz="2233">
                <a:solidFill>
                  <a:srgbClr val="FFFFFF"/>
                </a:solidFill>
                <a:latin typeface="Inter Bold"/>
              </a:rPr>
              <a:t>CORRECTIONAL SCHOOL DISTRICT</a:t>
            </a:r>
          </a:p>
        </p:txBody>
      </p:sp>
      <p:pic>
        <p:nvPicPr>
          <p:cNvPr id="18" name="Picture 18"/>
          <p:cNvPicPr>
            <a:picLocks noChangeAspect="1"/>
          </p:cNvPicPr>
          <p:nvPr/>
        </p:nvPicPr>
        <p:blipFill>
          <a:blip r:embed="rId6"/>
          <a:stretch>
            <a:fillRect/>
          </a:stretch>
        </p:blipFill>
        <p:spPr>
          <a:xfrm>
            <a:off x="895846" y="7494165"/>
            <a:ext cx="6852044" cy="2169814"/>
          </a:xfrm>
          <a:prstGeom prst="rect">
            <a:avLst/>
          </a:prstGeom>
        </p:spPr>
      </p:pic>
      <p:sp>
        <p:nvSpPr>
          <p:cNvPr id="19" name="TextBox 19"/>
          <p:cNvSpPr txBox="1"/>
          <p:nvPr/>
        </p:nvSpPr>
        <p:spPr>
          <a:xfrm>
            <a:off x="1743949" y="8361605"/>
            <a:ext cx="4531410" cy="387308"/>
          </a:xfrm>
          <a:prstGeom prst="rect">
            <a:avLst/>
          </a:prstGeom>
        </p:spPr>
        <p:txBody>
          <a:bodyPr lIns="0" tIns="0" rIns="0" bIns="0" rtlCol="0" anchor="t">
            <a:spAutoFit/>
          </a:bodyPr>
          <a:lstStyle/>
          <a:p>
            <a:pPr algn="ctr">
              <a:lnSpc>
                <a:spcPts val="3127"/>
              </a:lnSpc>
            </a:pPr>
            <a:r>
              <a:rPr lang="en-US" sz="2233">
                <a:solidFill>
                  <a:srgbClr val="FFFFFF"/>
                </a:solidFill>
                <a:latin typeface="Inter Bold"/>
              </a:rPr>
              <a:t>GOODWILL INDUSTRIES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sp>
        <p:nvSpPr>
          <p:cNvPr id="2" name="Freeform 2"/>
          <p:cNvSpPr/>
          <p:nvPr/>
        </p:nvSpPr>
        <p:spPr>
          <a:xfrm>
            <a:off x="18361" y="-684971"/>
            <a:ext cx="18467215" cy="11656942"/>
          </a:xfrm>
          <a:custGeom>
            <a:avLst/>
            <a:gdLst/>
            <a:ahLst/>
            <a:cxnLst/>
            <a:rect l="l" t="t" r="r" b="b"/>
            <a:pathLst>
              <a:path w="18467215" h="11656942">
                <a:moveTo>
                  <a:pt x="0" y="0"/>
                </a:moveTo>
                <a:lnTo>
                  <a:pt x="18467215" y="0"/>
                </a:lnTo>
                <a:lnTo>
                  <a:pt x="18467215" y="11656942"/>
                </a:lnTo>
                <a:lnTo>
                  <a:pt x="0" y="11656942"/>
                </a:lnTo>
                <a:lnTo>
                  <a:pt x="0" y="0"/>
                </a:lnTo>
                <a:close/>
              </a:path>
            </a:pathLst>
          </a:custGeom>
          <a:blipFill>
            <a:blip r:embed="rId2">
              <a:alphaModFix amt="19999"/>
            </a:blip>
            <a:stretch>
              <a:fillRect l="-19547" t="-13090" b="-13090"/>
            </a:stretch>
          </a:blipFill>
        </p:spPr>
        <p:txBody>
          <a:bodyPr/>
          <a:lstStyle/>
          <a:p>
            <a:endParaRPr lang="en-US"/>
          </a:p>
        </p:txBody>
      </p:sp>
      <p:grpSp>
        <p:nvGrpSpPr>
          <p:cNvPr id="3" name="Group 3"/>
          <p:cNvGrpSpPr/>
          <p:nvPr/>
        </p:nvGrpSpPr>
        <p:grpSpPr>
          <a:xfrm>
            <a:off x="1951742" y="5563921"/>
            <a:ext cx="4338373" cy="639921"/>
            <a:chOff x="0" y="0"/>
            <a:chExt cx="1913890" cy="282304"/>
          </a:xfrm>
        </p:grpSpPr>
        <p:sp>
          <p:nvSpPr>
            <p:cNvPr id="4" name="Freeform 4"/>
            <p:cNvSpPr/>
            <p:nvPr/>
          </p:nvSpPr>
          <p:spPr>
            <a:xfrm>
              <a:off x="0" y="0"/>
              <a:ext cx="1913890" cy="282304"/>
            </a:xfrm>
            <a:custGeom>
              <a:avLst/>
              <a:gdLst/>
              <a:ahLst/>
              <a:cxnLst/>
              <a:rect l="l" t="t" r="r" b="b"/>
              <a:pathLst>
                <a:path w="1913890" h="282304">
                  <a:moveTo>
                    <a:pt x="0" y="0"/>
                  </a:moveTo>
                  <a:lnTo>
                    <a:pt x="1913890" y="0"/>
                  </a:lnTo>
                  <a:lnTo>
                    <a:pt x="1913890" y="282304"/>
                  </a:lnTo>
                  <a:lnTo>
                    <a:pt x="0" y="282304"/>
                  </a:lnTo>
                  <a:close/>
                </a:path>
              </a:pathLst>
            </a:custGeom>
            <a:solidFill>
              <a:srgbClr val="C10230"/>
            </a:solidFill>
          </p:spPr>
          <p:txBody>
            <a:bodyPr/>
            <a:lstStyle/>
            <a:p>
              <a:endParaRPr lang="en-US"/>
            </a:p>
          </p:txBody>
        </p:sp>
      </p:grpSp>
      <p:grpSp>
        <p:nvGrpSpPr>
          <p:cNvPr id="5" name="Group 5"/>
          <p:cNvGrpSpPr/>
          <p:nvPr/>
        </p:nvGrpSpPr>
        <p:grpSpPr>
          <a:xfrm>
            <a:off x="6972807" y="5563921"/>
            <a:ext cx="4338373" cy="639921"/>
            <a:chOff x="0" y="0"/>
            <a:chExt cx="1913890" cy="282304"/>
          </a:xfrm>
        </p:grpSpPr>
        <p:sp>
          <p:nvSpPr>
            <p:cNvPr id="6" name="Freeform 6"/>
            <p:cNvSpPr/>
            <p:nvPr/>
          </p:nvSpPr>
          <p:spPr>
            <a:xfrm>
              <a:off x="0" y="0"/>
              <a:ext cx="1913890" cy="282304"/>
            </a:xfrm>
            <a:custGeom>
              <a:avLst/>
              <a:gdLst/>
              <a:ahLst/>
              <a:cxnLst/>
              <a:rect l="l" t="t" r="r" b="b"/>
              <a:pathLst>
                <a:path w="1913890" h="282304">
                  <a:moveTo>
                    <a:pt x="0" y="0"/>
                  </a:moveTo>
                  <a:lnTo>
                    <a:pt x="1913890" y="0"/>
                  </a:lnTo>
                  <a:lnTo>
                    <a:pt x="1913890" y="282304"/>
                  </a:lnTo>
                  <a:lnTo>
                    <a:pt x="0" y="282304"/>
                  </a:lnTo>
                  <a:close/>
                </a:path>
              </a:pathLst>
            </a:custGeom>
            <a:solidFill>
              <a:srgbClr val="C10230"/>
            </a:solidFill>
          </p:spPr>
          <p:txBody>
            <a:bodyPr/>
            <a:lstStyle/>
            <a:p>
              <a:endParaRPr lang="en-US"/>
            </a:p>
          </p:txBody>
        </p:sp>
      </p:grpSp>
      <p:grpSp>
        <p:nvGrpSpPr>
          <p:cNvPr id="7" name="Group 7"/>
          <p:cNvGrpSpPr/>
          <p:nvPr/>
        </p:nvGrpSpPr>
        <p:grpSpPr>
          <a:xfrm>
            <a:off x="11997885" y="5563921"/>
            <a:ext cx="4338373" cy="779652"/>
            <a:chOff x="0" y="0"/>
            <a:chExt cx="1913890" cy="343946"/>
          </a:xfrm>
        </p:grpSpPr>
        <p:sp>
          <p:nvSpPr>
            <p:cNvPr id="8" name="Freeform 8"/>
            <p:cNvSpPr/>
            <p:nvPr/>
          </p:nvSpPr>
          <p:spPr>
            <a:xfrm>
              <a:off x="0" y="0"/>
              <a:ext cx="1913890" cy="343946"/>
            </a:xfrm>
            <a:custGeom>
              <a:avLst/>
              <a:gdLst/>
              <a:ahLst/>
              <a:cxnLst/>
              <a:rect l="l" t="t" r="r" b="b"/>
              <a:pathLst>
                <a:path w="1913890" h="343946">
                  <a:moveTo>
                    <a:pt x="0" y="0"/>
                  </a:moveTo>
                  <a:lnTo>
                    <a:pt x="1913890" y="0"/>
                  </a:lnTo>
                  <a:lnTo>
                    <a:pt x="1913890" y="343946"/>
                  </a:lnTo>
                  <a:lnTo>
                    <a:pt x="0" y="343946"/>
                  </a:lnTo>
                  <a:close/>
                </a:path>
              </a:pathLst>
            </a:custGeom>
            <a:solidFill>
              <a:srgbClr val="C10230"/>
            </a:solidFill>
          </p:spPr>
          <p:txBody>
            <a:bodyPr/>
            <a:lstStyle/>
            <a:p>
              <a:endParaRPr lang="en-US"/>
            </a:p>
          </p:txBody>
        </p:sp>
      </p:grpSp>
      <p:grpSp>
        <p:nvGrpSpPr>
          <p:cNvPr id="9" name="Group 9"/>
          <p:cNvGrpSpPr/>
          <p:nvPr/>
        </p:nvGrpSpPr>
        <p:grpSpPr>
          <a:xfrm>
            <a:off x="1964959" y="6203842"/>
            <a:ext cx="4338373" cy="2180925"/>
            <a:chOff x="0" y="0"/>
            <a:chExt cx="1913890" cy="962123"/>
          </a:xfrm>
        </p:grpSpPr>
        <p:sp>
          <p:nvSpPr>
            <p:cNvPr id="10" name="Freeform 10"/>
            <p:cNvSpPr/>
            <p:nvPr/>
          </p:nvSpPr>
          <p:spPr>
            <a:xfrm>
              <a:off x="0" y="0"/>
              <a:ext cx="1913890" cy="962123"/>
            </a:xfrm>
            <a:custGeom>
              <a:avLst/>
              <a:gdLst/>
              <a:ahLst/>
              <a:cxnLst/>
              <a:rect l="l" t="t" r="r" b="b"/>
              <a:pathLst>
                <a:path w="1913890" h="962123">
                  <a:moveTo>
                    <a:pt x="0" y="0"/>
                  </a:moveTo>
                  <a:lnTo>
                    <a:pt x="1913890" y="0"/>
                  </a:lnTo>
                  <a:lnTo>
                    <a:pt x="1913890" y="962123"/>
                  </a:lnTo>
                  <a:lnTo>
                    <a:pt x="0" y="962123"/>
                  </a:lnTo>
                  <a:close/>
                </a:path>
              </a:pathLst>
            </a:custGeom>
            <a:solidFill>
              <a:srgbClr val="001847"/>
            </a:solidFill>
          </p:spPr>
          <p:txBody>
            <a:bodyPr/>
            <a:lstStyle/>
            <a:p>
              <a:endParaRPr lang="en-US"/>
            </a:p>
          </p:txBody>
        </p:sp>
      </p:grpSp>
      <p:grpSp>
        <p:nvGrpSpPr>
          <p:cNvPr id="11" name="Group 11"/>
          <p:cNvGrpSpPr/>
          <p:nvPr/>
        </p:nvGrpSpPr>
        <p:grpSpPr>
          <a:xfrm>
            <a:off x="6972807" y="6203842"/>
            <a:ext cx="4338373" cy="2180925"/>
            <a:chOff x="0" y="0"/>
            <a:chExt cx="1913890" cy="962123"/>
          </a:xfrm>
        </p:grpSpPr>
        <p:sp>
          <p:nvSpPr>
            <p:cNvPr id="12" name="Freeform 12"/>
            <p:cNvSpPr/>
            <p:nvPr/>
          </p:nvSpPr>
          <p:spPr>
            <a:xfrm>
              <a:off x="0" y="0"/>
              <a:ext cx="1913890" cy="962123"/>
            </a:xfrm>
            <a:custGeom>
              <a:avLst/>
              <a:gdLst/>
              <a:ahLst/>
              <a:cxnLst/>
              <a:rect l="l" t="t" r="r" b="b"/>
              <a:pathLst>
                <a:path w="1913890" h="962123">
                  <a:moveTo>
                    <a:pt x="0" y="0"/>
                  </a:moveTo>
                  <a:lnTo>
                    <a:pt x="1913890" y="0"/>
                  </a:lnTo>
                  <a:lnTo>
                    <a:pt x="1913890" y="962123"/>
                  </a:lnTo>
                  <a:lnTo>
                    <a:pt x="0" y="962123"/>
                  </a:lnTo>
                  <a:close/>
                </a:path>
              </a:pathLst>
            </a:custGeom>
            <a:solidFill>
              <a:srgbClr val="001847"/>
            </a:solidFill>
          </p:spPr>
          <p:txBody>
            <a:bodyPr/>
            <a:lstStyle/>
            <a:p>
              <a:endParaRPr lang="en-US"/>
            </a:p>
          </p:txBody>
        </p:sp>
      </p:grpSp>
      <p:grpSp>
        <p:nvGrpSpPr>
          <p:cNvPr id="13" name="Group 13"/>
          <p:cNvGrpSpPr/>
          <p:nvPr/>
        </p:nvGrpSpPr>
        <p:grpSpPr>
          <a:xfrm>
            <a:off x="11997885" y="6203842"/>
            <a:ext cx="4338373" cy="2180925"/>
            <a:chOff x="0" y="0"/>
            <a:chExt cx="1913890" cy="962123"/>
          </a:xfrm>
        </p:grpSpPr>
        <p:sp>
          <p:nvSpPr>
            <p:cNvPr id="14" name="Freeform 14"/>
            <p:cNvSpPr/>
            <p:nvPr/>
          </p:nvSpPr>
          <p:spPr>
            <a:xfrm>
              <a:off x="0" y="0"/>
              <a:ext cx="1913890" cy="962123"/>
            </a:xfrm>
            <a:custGeom>
              <a:avLst/>
              <a:gdLst/>
              <a:ahLst/>
              <a:cxnLst/>
              <a:rect l="l" t="t" r="r" b="b"/>
              <a:pathLst>
                <a:path w="1913890" h="962123">
                  <a:moveTo>
                    <a:pt x="0" y="0"/>
                  </a:moveTo>
                  <a:lnTo>
                    <a:pt x="1913890" y="0"/>
                  </a:lnTo>
                  <a:lnTo>
                    <a:pt x="1913890" y="962123"/>
                  </a:lnTo>
                  <a:lnTo>
                    <a:pt x="0" y="962123"/>
                  </a:lnTo>
                  <a:close/>
                </a:path>
              </a:pathLst>
            </a:custGeom>
            <a:solidFill>
              <a:srgbClr val="001847"/>
            </a:solidFill>
          </p:spPr>
          <p:txBody>
            <a:bodyPr/>
            <a:lstStyle/>
            <a:p>
              <a:endParaRPr lang="en-US"/>
            </a:p>
          </p:txBody>
        </p:sp>
      </p:grpSp>
      <p:grpSp>
        <p:nvGrpSpPr>
          <p:cNvPr id="15" name="Group 15"/>
          <p:cNvGrpSpPr/>
          <p:nvPr/>
        </p:nvGrpSpPr>
        <p:grpSpPr>
          <a:xfrm rot="-5400000">
            <a:off x="3439379" y="2514525"/>
            <a:ext cx="3822243" cy="850593"/>
            <a:chOff x="0" y="0"/>
            <a:chExt cx="1072211" cy="238607"/>
          </a:xfrm>
        </p:grpSpPr>
        <p:sp>
          <p:nvSpPr>
            <p:cNvPr id="16" name="Freeform 16"/>
            <p:cNvSpPr/>
            <p:nvPr/>
          </p:nvSpPr>
          <p:spPr>
            <a:xfrm>
              <a:off x="0" y="0"/>
              <a:ext cx="1072211" cy="238607"/>
            </a:xfrm>
            <a:custGeom>
              <a:avLst/>
              <a:gdLst/>
              <a:ahLst/>
              <a:cxnLst/>
              <a:rect l="l" t="t" r="r" b="b"/>
              <a:pathLst>
                <a:path w="1072211" h="238607">
                  <a:moveTo>
                    <a:pt x="0" y="0"/>
                  </a:moveTo>
                  <a:lnTo>
                    <a:pt x="1072211" y="0"/>
                  </a:lnTo>
                  <a:lnTo>
                    <a:pt x="1072211" y="238607"/>
                  </a:lnTo>
                  <a:lnTo>
                    <a:pt x="0" y="238607"/>
                  </a:lnTo>
                  <a:close/>
                </a:path>
              </a:pathLst>
            </a:custGeom>
            <a:solidFill>
              <a:srgbClr val="C10230"/>
            </a:solidFill>
          </p:spPr>
          <p:txBody>
            <a:bodyPr/>
            <a:lstStyle/>
            <a:p>
              <a:endParaRPr lang="en-US"/>
            </a:p>
          </p:txBody>
        </p:sp>
      </p:grpSp>
      <p:grpSp>
        <p:nvGrpSpPr>
          <p:cNvPr id="17" name="Group 17"/>
          <p:cNvGrpSpPr/>
          <p:nvPr/>
        </p:nvGrpSpPr>
        <p:grpSpPr>
          <a:xfrm>
            <a:off x="5775797" y="1028700"/>
            <a:ext cx="7586999" cy="3822243"/>
            <a:chOff x="0" y="0"/>
            <a:chExt cx="2128296" cy="1072211"/>
          </a:xfrm>
        </p:grpSpPr>
        <p:sp>
          <p:nvSpPr>
            <p:cNvPr id="18" name="Freeform 18"/>
            <p:cNvSpPr/>
            <p:nvPr/>
          </p:nvSpPr>
          <p:spPr>
            <a:xfrm>
              <a:off x="0" y="0"/>
              <a:ext cx="2128296" cy="1072211"/>
            </a:xfrm>
            <a:custGeom>
              <a:avLst/>
              <a:gdLst/>
              <a:ahLst/>
              <a:cxnLst/>
              <a:rect l="l" t="t" r="r" b="b"/>
              <a:pathLst>
                <a:path w="2128296" h="1072211">
                  <a:moveTo>
                    <a:pt x="0" y="0"/>
                  </a:moveTo>
                  <a:lnTo>
                    <a:pt x="2128296" y="0"/>
                  </a:lnTo>
                  <a:lnTo>
                    <a:pt x="2128296" y="1072211"/>
                  </a:lnTo>
                  <a:lnTo>
                    <a:pt x="0" y="1072211"/>
                  </a:lnTo>
                  <a:close/>
                </a:path>
              </a:pathLst>
            </a:custGeom>
            <a:solidFill>
              <a:srgbClr val="1D3055"/>
            </a:solidFill>
          </p:spPr>
          <p:txBody>
            <a:bodyPr/>
            <a:lstStyle/>
            <a:p>
              <a:endParaRPr lang="en-US"/>
            </a:p>
          </p:txBody>
        </p:sp>
      </p:grpSp>
      <p:sp>
        <p:nvSpPr>
          <p:cNvPr id="19" name="AutoShape 19"/>
          <p:cNvSpPr/>
          <p:nvPr/>
        </p:nvSpPr>
        <p:spPr>
          <a:xfrm rot="-5400000">
            <a:off x="8786438" y="5195288"/>
            <a:ext cx="715123" cy="0"/>
          </a:xfrm>
          <a:prstGeom prst="line">
            <a:avLst/>
          </a:prstGeom>
          <a:ln w="28575" cap="flat">
            <a:solidFill>
              <a:srgbClr val="C10230"/>
            </a:solidFill>
            <a:prstDash val="solid"/>
            <a:headEnd type="none" w="sm" len="sm"/>
            <a:tailEnd type="none" w="sm" len="sm"/>
          </a:ln>
        </p:spPr>
        <p:txBody>
          <a:bodyPr/>
          <a:lstStyle/>
          <a:p>
            <a:endParaRPr lang="en-US"/>
          </a:p>
        </p:txBody>
      </p:sp>
      <p:sp>
        <p:nvSpPr>
          <p:cNvPr id="20" name="AutoShape 20"/>
          <p:cNvSpPr/>
          <p:nvPr/>
        </p:nvSpPr>
        <p:spPr>
          <a:xfrm rot="-5400000">
            <a:off x="3948676" y="5367380"/>
            <a:ext cx="370939" cy="0"/>
          </a:xfrm>
          <a:prstGeom prst="line">
            <a:avLst/>
          </a:prstGeom>
          <a:ln w="28575" cap="flat">
            <a:solidFill>
              <a:srgbClr val="C10230"/>
            </a:solidFill>
            <a:prstDash val="solid"/>
            <a:headEnd type="none" w="sm" len="sm"/>
            <a:tailEnd type="none" w="sm" len="sm"/>
          </a:ln>
        </p:spPr>
        <p:txBody>
          <a:bodyPr/>
          <a:lstStyle/>
          <a:p>
            <a:endParaRPr lang="en-US"/>
          </a:p>
        </p:txBody>
      </p:sp>
      <p:sp>
        <p:nvSpPr>
          <p:cNvPr id="21" name="AutoShape 21"/>
          <p:cNvSpPr/>
          <p:nvPr/>
        </p:nvSpPr>
        <p:spPr>
          <a:xfrm rot="-5400000">
            <a:off x="13968385" y="5367380"/>
            <a:ext cx="370939" cy="0"/>
          </a:xfrm>
          <a:prstGeom prst="line">
            <a:avLst/>
          </a:prstGeom>
          <a:ln w="28575" cap="flat">
            <a:solidFill>
              <a:srgbClr val="C10230"/>
            </a:solidFill>
            <a:prstDash val="solid"/>
            <a:headEnd type="none" w="sm" len="sm"/>
            <a:tailEnd type="none" w="sm" len="sm"/>
          </a:ln>
        </p:spPr>
        <p:txBody>
          <a:bodyPr/>
          <a:lstStyle/>
          <a:p>
            <a:endParaRPr lang="en-US"/>
          </a:p>
        </p:txBody>
      </p:sp>
      <p:sp>
        <p:nvSpPr>
          <p:cNvPr id="22" name="AutoShape 22"/>
          <p:cNvSpPr/>
          <p:nvPr/>
        </p:nvSpPr>
        <p:spPr>
          <a:xfrm>
            <a:off x="4120928" y="5195127"/>
            <a:ext cx="10046143" cy="0"/>
          </a:xfrm>
          <a:prstGeom prst="line">
            <a:avLst/>
          </a:prstGeom>
          <a:ln w="28575" cap="flat">
            <a:solidFill>
              <a:srgbClr val="C10230"/>
            </a:solidFill>
            <a:prstDash val="solid"/>
            <a:headEnd type="none" w="sm" len="sm"/>
            <a:tailEnd type="none" w="sm" len="sm"/>
          </a:ln>
        </p:spPr>
        <p:txBody>
          <a:bodyPr/>
          <a:lstStyle/>
          <a:p>
            <a:endParaRPr lang="en-US"/>
          </a:p>
        </p:txBody>
      </p:sp>
      <p:grpSp>
        <p:nvGrpSpPr>
          <p:cNvPr id="23" name="Group 23"/>
          <p:cNvGrpSpPr/>
          <p:nvPr/>
        </p:nvGrpSpPr>
        <p:grpSpPr>
          <a:xfrm rot="5400000">
            <a:off x="8985141" y="8486338"/>
            <a:ext cx="317717" cy="1226206"/>
            <a:chOff x="0" y="0"/>
            <a:chExt cx="423623" cy="1634941"/>
          </a:xfrm>
        </p:grpSpPr>
        <p:grpSp>
          <p:nvGrpSpPr>
            <p:cNvPr id="24" name="Group 24"/>
            <p:cNvGrpSpPr/>
            <p:nvPr/>
          </p:nvGrpSpPr>
          <p:grpSpPr>
            <a:xfrm rot="-5400000">
              <a:off x="0" y="606673"/>
              <a:ext cx="423623" cy="423623"/>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0230"/>
              </a:solidFill>
            </p:spPr>
            <p:txBody>
              <a:bodyPr/>
              <a:lstStyle/>
              <a:p>
                <a:endParaRPr lang="en-US"/>
              </a:p>
            </p:txBody>
          </p:sp>
        </p:grpSp>
        <p:grpSp>
          <p:nvGrpSpPr>
            <p:cNvPr id="26" name="Group 26"/>
            <p:cNvGrpSpPr/>
            <p:nvPr/>
          </p:nvGrpSpPr>
          <p:grpSpPr>
            <a:xfrm rot="-5400000">
              <a:off x="0" y="0"/>
              <a:ext cx="423623" cy="423623"/>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US"/>
              </a:p>
            </p:txBody>
          </p:sp>
        </p:grpSp>
        <p:grpSp>
          <p:nvGrpSpPr>
            <p:cNvPr id="28" name="Group 28"/>
            <p:cNvGrpSpPr/>
            <p:nvPr/>
          </p:nvGrpSpPr>
          <p:grpSpPr>
            <a:xfrm rot="-5400000">
              <a:off x="0" y="1211318"/>
              <a:ext cx="423623" cy="423623"/>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US"/>
              </a:p>
            </p:txBody>
          </p:sp>
        </p:grpSp>
      </p:grpSp>
      <p:sp>
        <p:nvSpPr>
          <p:cNvPr id="30" name="TextBox 30"/>
          <p:cNvSpPr txBox="1"/>
          <p:nvPr/>
        </p:nvSpPr>
        <p:spPr>
          <a:xfrm>
            <a:off x="5957847" y="1249780"/>
            <a:ext cx="7222900" cy="3256258"/>
          </a:xfrm>
          <a:prstGeom prst="rect">
            <a:avLst/>
          </a:prstGeom>
        </p:spPr>
        <p:txBody>
          <a:bodyPr lIns="0" tIns="0" rIns="0" bIns="0" rtlCol="0" anchor="t">
            <a:spAutoFit/>
          </a:bodyPr>
          <a:lstStyle/>
          <a:p>
            <a:pPr algn="ctr">
              <a:lnSpc>
                <a:spcPts val="8249"/>
              </a:lnSpc>
            </a:pPr>
            <a:r>
              <a:rPr lang="en-US" sz="6991" spc="-188">
                <a:solidFill>
                  <a:srgbClr val="FFFFFF"/>
                </a:solidFill>
                <a:latin typeface="Avenir Ultra-Bold"/>
              </a:rPr>
              <a:t>ARKANSAS CREDENTIAL REGISTRY</a:t>
            </a:r>
          </a:p>
        </p:txBody>
      </p:sp>
      <p:sp>
        <p:nvSpPr>
          <p:cNvPr id="31" name="TextBox 31"/>
          <p:cNvSpPr txBox="1"/>
          <p:nvPr/>
        </p:nvSpPr>
        <p:spPr>
          <a:xfrm rot="-5400000">
            <a:off x="3390236" y="2667388"/>
            <a:ext cx="3822243" cy="544867"/>
          </a:xfrm>
          <a:prstGeom prst="rect">
            <a:avLst/>
          </a:prstGeom>
        </p:spPr>
        <p:txBody>
          <a:bodyPr lIns="0" tIns="0" rIns="0" bIns="0" rtlCol="0" anchor="t">
            <a:spAutoFit/>
          </a:bodyPr>
          <a:lstStyle/>
          <a:p>
            <a:pPr algn="ctr">
              <a:lnSpc>
                <a:spcPts val="4092"/>
              </a:lnSpc>
            </a:pPr>
            <a:r>
              <a:rPr lang="en-US" sz="2923">
                <a:solidFill>
                  <a:srgbClr val="FFFFFF"/>
                </a:solidFill>
                <a:latin typeface="Avenir Bold"/>
              </a:rPr>
              <a:t>TRACKER</a:t>
            </a:r>
          </a:p>
        </p:txBody>
      </p:sp>
      <p:sp>
        <p:nvSpPr>
          <p:cNvPr id="32" name="TextBox 32"/>
          <p:cNvSpPr txBox="1"/>
          <p:nvPr/>
        </p:nvSpPr>
        <p:spPr>
          <a:xfrm>
            <a:off x="2336151" y="6145059"/>
            <a:ext cx="3569554" cy="1907966"/>
          </a:xfrm>
          <a:prstGeom prst="rect">
            <a:avLst/>
          </a:prstGeom>
        </p:spPr>
        <p:txBody>
          <a:bodyPr lIns="0" tIns="0" rIns="0" bIns="0" rtlCol="0" anchor="t">
            <a:spAutoFit/>
          </a:bodyPr>
          <a:lstStyle/>
          <a:p>
            <a:pPr algn="ctr">
              <a:lnSpc>
                <a:spcPts val="14011"/>
              </a:lnSpc>
            </a:pPr>
            <a:r>
              <a:rPr lang="en-US" sz="10008">
                <a:solidFill>
                  <a:srgbClr val="FFFFFF"/>
                </a:solidFill>
                <a:latin typeface="Avenir"/>
              </a:rPr>
              <a:t>22</a:t>
            </a:r>
          </a:p>
        </p:txBody>
      </p:sp>
      <p:sp>
        <p:nvSpPr>
          <p:cNvPr id="33" name="TextBox 33"/>
          <p:cNvSpPr txBox="1"/>
          <p:nvPr/>
        </p:nvSpPr>
        <p:spPr>
          <a:xfrm>
            <a:off x="2336151" y="5575126"/>
            <a:ext cx="3569554" cy="521401"/>
          </a:xfrm>
          <a:prstGeom prst="rect">
            <a:avLst/>
          </a:prstGeom>
        </p:spPr>
        <p:txBody>
          <a:bodyPr lIns="0" tIns="0" rIns="0" bIns="0" rtlCol="0" anchor="t">
            <a:spAutoFit/>
          </a:bodyPr>
          <a:lstStyle/>
          <a:p>
            <a:pPr algn="ctr">
              <a:lnSpc>
                <a:spcPts val="3811"/>
              </a:lnSpc>
            </a:pPr>
            <a:r>
              <a:rPr lang="en-US" sz="2722">
                <a:solidFill>
                  <a:srgbClr val="FFFFFF"/>
                </a:solidFill>
                <a:latin typeface="Avenir Bold"/>
              </a:rPr>
              <a:t>Credentials</a:t>
            </a:r>
          </a:p>
        </p:txBody>
      </p:sp>
      <p:sp>
        <p:nvSpPr>
          <p:cNvPr id="34" name="TextBox 34"/>
          <p:cNvSpPr txBox="1"/>
          <p:nvPr/>
        </p:nvSpPr>
        <p:spPr>
          <a:xfrm>
            <a:off x="7167018" y="5635896"/>
            <a:ext cx="3953963" cy="521401"/>
          </a:xfrm>
          <a:prstGeom prst="rect">
            <a:avLst/>
          </a:prstGeom>
        </p:spPr>
        <p:txBody>
          <a:bodyPr lIns="0" tIns="0" rIns="0" bIns="0" rtlCol="0" anchor="t">
            <a:spAutoFit/>
          </a:bodyPr>
          <a:lstStyle/>
          <a:p>
            <a:pPr algn="ctr">
              <a:lnSpc>
                <a:spcPts val="3811"/>
              </a:lnSpc>
            </a:pPr>
            <a:r>
              <a:rPr lang="en-US" sz="2722">
                <a:solidFill>
                  <a:srgbClr val="FFFFFF"/>
                </a:solidFill>
                <a:latin typeface="Avenir Bold"/>
              </a:rPr>
              <a:t>Learning Opportunities</a:t>
            </a:r>
          </a:p>
        </p:txBody>
      </p:sp>
      <p:sp>
        <p:nvSpPr>
          <p:cNvPr id="35" name="TextBox 35"/>
          <p:cNvSpPr txBox="1"/>
          <p:nvPr/>
        </p:nvSpPr>
        <p:spPr>
          <a:xfrm>
            <a:off x="12382294" y="5575126"/>
            <a:ext cx="3569554" cy="521401"/>
          </a:xfrm>
          <a:prstGeom prst="rect">
            <a:avLst/>
          </a:prstGeom>
        </p:spPr>
        <p:txBody>
          <a:bodyPr lIns="0" tIns="0" rIns="0" bIns="0" rtlCol="0" anchor="t">
            <a:spAutoFit/>
          </a:bodyPr>
          <a:lstStyle/>
          <a:p>
            <a:pPr algn="ctr">
              <a:lnSpc>
                <a:spcPts val="3811"/>
              </a:lnSpc>
            </a:pPr>
            <a:r>
              <a:rPr lang="en-US" sz="2722">
                <a:solidFill>
                  <a:srgbClr val="FFFFFF"/>
                </a:solidFill>
                <a:latin typeface="Avenir Bold"/>
              </a:rPr>
              <a:t>Competencies</a:t>
            </a:r>
          </a:p>
        </p:txBody>
      </p:sp>
      <p:sp>
        <p:nvSpPr>
          <p:cNvPr id="36" name="TextBox 36"/>
          <p:cNvSpPr txBox="1"/>
          <p:nvPr/>
        </p:nvSpPr>
        <p:spPr>
          <a:xfrm>
            <a:off x="7365831" y="6156217"/>
            <a:ext cx="3569554" cy="1907966"/>
          </a:xfrm>
          <a:prstGeom prst="rect">
            <a:avLst/>
          </a:prstGeom>
        </p:spPr>
        <p:txBody>
          <a:bodyPr lIns="0" tIns="0" rIns="0" bIns="0" rtlCol="0" anchor="t">
            <a:spAutoFit/>
          </a:bodyPr>
          <a:lstStyle/>
          <a:p>
            <a:pPr algn="ctr">
              <a:lnSpc>
                <a:spcPts val="14011"/>
              </a:lnSpc>
            </a:pPr>
            <a:r>
              <a:rPr lang="en-US" sz="10008">
                <a:solidFill>
                  <a:srgbClr val="FFFFFF"/>
                </a:solidFill>
                <a:latin typeface="Avenir"/>
              </a:rPr>
              <a:t>368</a:t>
            </a:r>
          </a:p>
        </p:txBody>
      </p:sp>
      <p:sp>
        <p:nvSpPr>
          <p:cNvPr id="37" name="TextBox 37"/>
          <p:cNvSpPr txBox="1"/>
          <p:nvPr/>
        </p:nvSpPr>
        <p:spPr>
          <a:xfrm>
            <a:off x="12459800" y="6145059"/>
            <a:ext cx="3569554" cy="1907966"/>
          </a:xfrm>
          <a:prstGeom prst="rect">
            <a:avLst/>
          </a:prstGeom>
        </p:spPr>
        <p:txBody>
          <a:bodyPr lIns="0" tIns="0" rIns="0" bIns="0" rtlCol="0" anchor="t">
            <a:spAutoFit/>
          </a:bodyPr>
          <a:lstStyle/>
          <a:p>
            <a:pPr algn="ctr">
              <a:lnSpc>
                <a:spcPts val="14011"/>
              </a:lnSpc>
            </a:pPr>
            <a:r>
              <a:rPr lang="en-US" sz="10008">
                <a:solidFill>
                  <a:srgbClr val="FFFFFF"/>
                </a:solidFill>
                <a:latin typeface="Avenir"/>
              </a:rPr>
              <a:t>601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sp>
        <p:nvSpPr>
          <p:cNvPr id="2" name="Freeform 2"/>
          <p:cNvSpPr/>
          <p:nvPr/>
        </p:nvSpPr>
        <p:spPr>
          <a:xfrm>
            <a:off x="9749579" y="2070727"/>
            <a:ext cx="10366745" cy="9861366"/>
          </a:xfrm>
          <a:custGeom>
            <a:avLst/>
            <a:gdLst/>
            <a:ahLst/>
            <a:cxnLst/>
            <a:rect l="l" t="t" r="r" b="b"/>
            <a:pathLst>
              <a:path w="10366745" h="9861366">
                <a:moveTo>
                  <a:pt x="0" y="0"/>
                </a:moveTo>
                <a:lnTo>
                  <a:pt x="10366745" y="0"/>
                </a:lnTo>
                <a:lnTo>
                  <a:pt x="10366745" y="9861366"/>
                </a:lnTo>
                <a:lnTo>
                  <a:pt x="0" y="9861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0" y="0"/>
            <a:ext cx="6700254" cy="10287000"/>
            <a:chOff x="0" y="0"/>
            <a:chExt cx="8933672" cy="13716000"/>
          </a:xfrm>
        </p:grpSpPr>
        <p:pic>
          <p:nvPicPr>
            <p:cNvPr id="4" name="Picture 4"/>
            <p:cNvPicPr>
              <a:picLocks noChangeAspect="1"/>
            </p:cNvPicPr>
            <p:nvPr/>
          </p:nvPicPr>
          <p:blipFill>
            <a:blip r:embed="rId4"/>
            <a:srcRect l="28261" r="28261"/>
            <a:stretch>
              <a:fillRect/>
            </a:stretch>
          </p:blipFill>
          <p:spPr>
            <a:xfrm>
              <a:off x="0" y="0"/>
              <a:ext cx="8933672" cy="13716000"/>
            </a:xfrm>
            <a:prstGeom prst="rect">
              <a:avLst/>
            </a:prstGeom>
          </p:spPr>
        </p:pic>
      </p:grpSp>
      <p:grpSp>
        <p:nvGrpSpPr>
          <p:cNvPr id="5" name="Group 5"/>
          <p:cNvGrpSpPr/>
          <p:nvPr/>
        </p:nvGrpSpPr>
        <p:grpSpPr>
          <a:xfrm>
            <a:off x="10316916" y="3676548"/>
            <a:ext cx="6215851" cy="1259440"/>
            <a:chOff x="0" y="0"/>
            <a:chExt cx="2037229" cy="412778"/>
          </a:xfrm>
        </p:grpSpPr>
        <p:sp>
          <p:nvSpPr>
            <p:cNvPr id="6" name="Freeform 6"/>
            <p:cNvSpPr/>
            <p:nvPr/>
          </p:nvSpPr>
          <p:spPr>
            <a:xfrm>
              <a:off x="0" y="0"/>
              <a:ext cx="2037229" cy="412778"/>
            </a:xfrm>
            <a:custGeom>
              <a:avLst/>
              <a:gdLst/>
              <a:ahLst/>
              <a:cxnLst/>
              <a:rect l="l" t="t" r="r" b="b"/>
              <a:pathLst>
                <a:path w="2037229" h="412778">
                  <a:moveTo>
                    <a:pt x="0" y="0"/>
                  </a:moveTo>
                  <a:lnTo>
                    <a:pt x="2037229" y="0"/>
                  </a:lnTo>
                  <a:lnTo>
                    <a:pt x="2037229" y="412778"/>
                  </a:lnTo>
                  <a:lnTo>
                    <a:pt x="0" y="412778"/>
                  </a:lnTo>
                  <a:close/>
                </a:path>
              </a:pathLst>
            </a:custGeom>
            <a:solidFill>
              <a:srgbClr val="C10230"/>
            </a:solidFill>
          </p:spPr>
          <p:txBody>
            <a:bodyPr/>
            <a:lstStyle/>
            <a:p>
              <a:endParaRPr lang="en-US"/>
            </a:p>
          </p:txBody>
        </p:sp>
      </p:grpSp>
      <p:grpSp>
        <p:nvGrpSpPr>
          <p:cNvPr id="7" name="Group 7"/>
          <p:cNvGrpSpPr/>
          <p:nvPr/>
        </p:nvGrpSpPr>
        <p:grpSpPr>
          <a:xfrm>
            <a:off x="3524935" y="1392333"/>
            <a:ext cx="4971365" cy="7149393"/>
            <a:chOff x="0" y="0"/>
            <a:chExt cx="1570429" cy="2258456"/>
          </a:xfrm>
        </p:grpSpPr>
        <p:sp>
          <p:nvSpPr>
            <p:cNvPr id="8" name="Freeform 8"/>
            <p:cNvSpPr/>
            <p:nvPr/>
          </p:nvSpPr>
          <p:spPr>
            <a:xfrm>
              <a:off x="0" y="0"/>
              <a:ext cx="1570429" cy="2258457"/>
            </a:xfrm>
            <a:custGeom>
              <a:avLst/>
              <a:gdLst/>
              <a:ahLst/>
              <a:cxnLst/>
              <a:rect l="l" t="t" r="r" b="b"/>
              <a:pathLst>
                <a:path w="1570429" h="2258457">
                  <a:moveTo>
                    <a:pt x="0" y="0"/>
                  </a:moveTo>
                  <a:lnTo>
                    <a:pt x="1570429" y="0"/>
                  </a:lnTo>
                  <a:lnTo>
                    <a:pt x="1570429" y="2258457"/>
                  </a:lnTo>
                  <a:lnTo>
                    <a:pt x="0" y="2258457"/>
                  </a:lnTo>
                  <a:close/>
                </a:path>
              </a:pathLst>
            </a:custGeom>
            <a:solidFill>
              <a:srgbClr val="001847"/>
            </a:solidFill>
          </p:spPr>
          <p:txBody>
            <a:bodyPr/>
            <a:lstStyle/>
            <a:p>
              <a:endParaRPr lang="en-US"/>
            </a:p>
          </p:txBody>
        </p:sp>
      </p:grpSp>
      <p:grpSp>
        <p:nvGrpSpPr>
          <p:cNvPr id="9" name="Group 9"/>
          <p:cNvGrpSpPr/>
          <p:nvPr/>
        </p:nvGrpSpPr>
        <p:grpSpPr>
          <a:xfrm>
            <a:off x="9144000" y="3676548"/>
            <a:ext cx="1172916" cy="1267295"/>
            <a:chOff x="0" y="0"/>
            <a:chExt cx="491311" cy="530844"/>
          </a:xfrm>
        </p:grpSpPr>
        <p:sp>
          <p:nvSpPr>
            <p:cNvPr id="10" name="Freeform 10"/>
            <p:cNvSpPr/>
            <p:nvPr/>
          </p:nvSpPr>
          <p:spPr>
            <a:xfrm>
              <a:off x="0" y="0"/>
              <a:ext cx="491311" cy="530844"/>
            </a:xfrm>
            <a:custGeom>
              <a:avLst/>
              <a:gdLst/>
              <a:ahLst/>
              <a:cxnLst/>
              <a:rect l="l" t="t" r="r" b="b"/>
              <a:pathLst>
                <a:path w="491311" h="530844">
                  <a:moveTo>
                    <a:pt x="0" y="0"/>
                  </a:moveTo>
                  <a:lnTo>
                    <a:pt x="491311" y="0"/>
                  </a:lnTo>
                  <a:lnTo>
                    <a:pt x="491311" y="530844"/>
                  </a:lnTo>
                  <a:lnTo>
                    <a:pt x="0" y="530844"/>
                  </a:lnTo>
                  <a:close/>
                </a:path>
              </a:pathLst>
            </a:custGeom>
            <a:solidFill>
              <a:srgbClr val="1D3055"/>
            </a:solidFill>
          </p:spPr>
          <p:txBody>
            <a:bodyPr/>
            <a:lstStyle/>
            <a:p>
              <a:endParaRPr lang="en-US"/>
            </a:p>
          </p:txBody>
        </p:sp>
      </p:grpSp>
      <p:sp>
        <p:nvSpPr>
          <p:cNvPr id="11" name="Freeform 11"/>
          <p:cNvSpPr/>
          <p:nvPr/>
        </p:nvSpPr>
        <p:spPr>
          <a:xfrm>
            <a:off x="9399182" y="3978919"/>
            <a:ext cx="662553" cy="662553"/>
          </a:xfrm>
          <a:custGeom>
            <a:avLst/>
            <a:gdLst/>
            <a:ahLst/>
            <a:cxnLst/>
            <a:rect l="l" t="t" r="r" b="b"/>
            <a:pathLst>
              <a:path w="662553" h="662553">
                <a:moveTo>
                  <a:pt x="0" y="0"/>
                </a:moveTo>
                <a:lnTo>
                  <a:pt x="662553" y="0"/>
                </a:lnTo>
                <a:lnTo>
                  <a:pt x="662553" y="662553"/>
                </a:lnTo>
                <a:lnTo>
                  <a:pt x="0" y="6625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10316916" y="2070727"/>
            <a:ext cx="6215851" cy="1259210"/>
            <a:chOff x="0" y="0"/>
            <a:chExt cx="2037229" cy="412703"/>
          </a:xfrm>
        </p:grpSpPr>
        <p:sp>
          <p:nvSpPr>
            <p:cNvPr id="13" name="Freeform 13"/>
            <p:cNvSpPr/>
            <p:nvPr/>
          </p:nvSpPr>
          <p:spPr>
            <a:xfrm>
              <a:off x="0" y="0"/>
              <a:ext cx="2037229" cy="412703"/>
            </a:xfrm>
            <a:custGeom>
              <a:avLst/>
              <a:gdLst/>
              <a:ahLst/>
              <a:cxnLst/>
              <a:rect l="l" t="t" r="r" b="b"/>
              <a:pathLst>
                <a:path w="2037229" h="412703">
                  <a:moveTo>
                    <a:pt x="0" y="0"/>
                  </a:moveTo>
                  <a:lnTo>
                    <a:pt x="2037229" y="0"/>
                  </a:lnTo>
                  <a:lnTo>
                    <a:pt x="2037229" y="412703"/>
                  </a:lnTo>
                  <a:lnTo>
                    <a:pt x="0" y="412703"/>
                  </a:lnTo>
                  <a:close/>
                </a:path>
              </a:pathLst>
            </a:custGeom>
            <a:solidFill>
              <a:srgbClr val="C10230"/>
            </a:solidFill>
          </p:spPr>
          <p:txBody>
            <a:bodyPr/>
            <a:lstStyle/>
            <a:p>
              <a:endParaRPr lang="en-US"/>
            </a:p>
          </p:txBody>
        </p:sp>
      </p:grpSp>
      <p:grpSp>
        <p:nvGrpSpPr>
          <p:cNvPr id="14" name="Group 14"/>
          <p:cNvGrpSpPr/>
          <p:nvPr/>
        </p:nvGrpSpPr>
        <p:grpSpPr>
          <a:xfrm>
            <a:off x="9144000" y="2078697"/>
            <a:ext cx="1172916" cy="1267295"/>
            <a:chOff x="0" y="0"/>
            <a:chExt cx="491311" cy="530844"/>
          </a:xfrm>
        </p:grpSpPr>
        <p:sp>
          <p:nvSpPr>
            <p:cNvPr id="15" name="Freeform 15"/>
            <p:cNvSpPr/>
            <p:nvPr/>
          </p:nvSpPr>
          <p:spPr>
            <a:xfrm>
              <a:off x="0" y="0"/>
              <a:ext cx="491311" cy="530844"/>
            </a:xfrm>
            <a:custGeom>
              <a:avLst/>
              <a:gdLst/>
              <a:ahLst/>
              <a:cxnLst/>
              <a:rect l="l" t="t" r="r" b="b"/>
              <a:pathLst>
                <a:path w="491311" h="530844">
                  <a:moveTo>
                    <a:pt x="0" y="0"/>
                  </a:moveTo>
                  <a:lnTo>
                    <a:pt x="491311" y="0"/>
                  </a:lnTo>
                  <a:lnTo>
                    <a:pt x="491311" y="530844"/>
                  </a:lnTo>
                  <a:lnTo>
                    <a:pt x="0" y="530844"/>
                  </a:lnTo>
                  <a:close/>
                </a:path>
              </a:pathLst>
            </a:custGeom>
            <a:solidFill>
              <a:srgbClr val="1D3055"/>
            </a:solidFill>
          </p:spPr>
          <p:txBody>
            <a:bodyPr/>
            <a:lstStyle/>
            <a:p>
              <a:endParaRPr lang="en-US"/>
            </a:p>
          </p:txBody>
        </p:sp>
      </p:grpSp>
      <p:sp>
        <p:nvSpPr>
          <p:cNvPr id="16" name="Freeform 16"/>
          <p:cNvSpPr/>
          <p:nvPr/>
        </p:nvSpPr>
        <p:spPr>
          <a:xfrm>
            <a:off x="9399182" y="2381069"/>
            <a:ext cx="662553" cy="662553"/>
          </a:xfrm>
          <a:custGeom>
            <a:avLst/>
            <a:gdLst/>
            <a:ahLst/>
            <a:cxnLst/>
            <a:rect l="l" t="t" r="r" b="b"/>
            <a:pathLst>
              <a:path w="662553" h="662553">
                <a:moveTo>
                  <a:pt x="0" y="0"/>
                </a:moveTo>
                <a:lnTo>
                  <a:pt x="662553" y="0"/>
                </a:lnTo>
                <a:lnTo>
                  <a:pt x="662553" y="662552"/>
                </a:lnTo>
                <a:lnTo>
                  <a:pt x="0" y="66255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7" name="Group 17"/>
          <p:cNvGrpSpPr/>
          <p:nvPr/>
        </p:nvGrpSpPr>
        <p:grpSpPr>
          <a:xfrm>
            <a:off x="10316916" y="5272502"/>
            <a:ext cx="6215851" cy="1259210"/>
            <a:chOff x="0" y="0"/>
            <a:chExt cx="2037229" cy="412703"/>
          </a:xfrm>
        </p:grpSpPr>
        <p:sp>
          <p:nvSpPr>
            <p:cNvPr id="18" name="Freeform 18"/>
            <p:cNvSpPr/>
            <p:nvPr/>
          </p:nvSpPr>
          <p:spPr>
            <a:xfrm>
              <a:off x="0" y="0"/>
              <a:ext cx="2037229" cy="412703"/>
            </a:xfrm>
            <a:custGeom>
              <a:avLst/>
              <a:gdLst/>
              <a:ahLst/>
              <a:cxnLst/>
              <a:rect l="l" t="t" r="r" b="b"/>
              <a:pathLst>
                <a:path w="2037229" h="412703">
                  <a:moveTo>
                    <a:pt x="0" y="0"/>
                  </a:moveTo>
                  <a:lnTo>
                    <a:pt x="2037229" y="0"/>
                  </a:lnTo>
                  <a:lnTo>
                    <a:pt x="2037229" y="412703"/>
                  </a:lnTo>
                  <a:lnTo>
                    <a:pt x="0" y="412703"/>
                  </a:lnTo>
                  <a:close/>
                </a:path>
              </a:pathLst>
            </a:custGeom>
            <a:solidFill>
              <a:srgbClr val="C10230"/>
            </a:solidFill>
          </p:spPr>
          <p:txBody>
            <a:bodyPr/>
            <a:lstStyle/>
            <a:p>
              <a:endParaRPr lang="en-US"/>
            </a:p>
          </p:txBody>
        </p:sp>
      </p:grpSp>
      <p:grpSp>
        <p:nvGrpSpPr>
          <p:cNvPr id="19" name="Group 19"/>
          <p:cNvGrpSpPr/>
          <p:nvPr/>
        </p:nvGrpSpPr>
        <p:grpSpPr>
          <a:xfrm>
            <a:off x="9144000" y="5280473"/>
            <a:ext cx="1172916" cy="1267295"/>
            <a:chOff x="0" y="0"/>
            <a:chExt cx="491311" cy="530844"/>
          </a:xfrm>
        </p:grpSpPr>
        <p:sp>
          <p:nvSpPr>
            <p:cNvPr id="20" name="Freeform 20"/>
            <p:cNvSpPr/>
            <p:nvPr/>
          </p:nvSpPr>
          <p:spPr>
            <a:xfrm>
              <a:off x="0" y="0"/>
              <a:ext cx="491311" cy="530844"/>
            </a:xfrm>
            <a:custGeom>
              <a:avLst/>
              <a:gdLst/>
              <a:ahLst/>
              <a:cxnLst/>
              <a:rect l="l" t="t" r="r" b="b"/>
              <a:pathLst>
                <a:path w="491311" h="530844">
                  <a:moveTo>
                    <a:pt x="0" y="0"/>
                  </a:moveTo>
                  <a:lnTo>
                    <a:pt x="491311" y="0"/>
                  </a:lnTo>
                  <a:lnTo>
                    <a:pt x="491311" y="530844"/>
                  </a:lnTo>
                  <a:lnTo>
                    <a:pt x="0" y="530844"/>
                  </a:lnTo>
                  <a:close/>
                </a:path>
              </a:pathLst>
            </a:custGeom>
            <a:solidFill>
              <a:srgbClr val="1D3055"/>
            </a:solidFill>
          </p:spPr>
          <p:txBody>
            <a:bodyPr/>
            <a:lstStyle/>
            <a:p>
              <a:endParaRPr lang="en-US"/>
            </a:p>
          </p:txBody>
        </p:sp>
      </p:grpSp>
      <p:sp>
        <p:nvSpPr>
          <p:cNvPr id="21" name="Freeform 21"/>
          <p:cNvSpPr/>
          <p:nvPr/>
        </p:nvSpPr>
        <p:spPr>
          <a:xfrm>
            <a:off x="9749579" y="6900381"/>
            <a:ext cx="6070939" cy="1733253"/>
          </a:xfrm>
          <a:custGeom>
            <a:avLst/>
            <a:gdLst/>
            <a:ahLst/>
            <a:cxnLst/>
            <a:rect l="l" t="t" r="r" b="b"/>
            <a:pathLst>
              <a:path w="6070939" h="1733253">
                <a:moveTo>
                  <a:pt x="0" y="0"/>
                </a:moveTo>
                <a:lnTo>
                  <a:pt x="6070939" y="0"/>
                </a:lnTo>
                <a:lnTo>
                  <a:pt x="6070939" y="1733253"/>
                </a:lnTo>
                <a:lnTo>
                  <a:pt x="0" y="1733253"/>
                </a:lnTo>
                <a:lnTo>
                  <a:pt x="0" y="0"/>
                </a:lnTo>
                <a:close/>
              </a:path>
            </a:pathLst>
          </a:custGeom>
          <a:blipFill>
            <a:blip r:embed="rId9"/>
            <a:stretch>
              <a:fillRect/>
            </a:stretch>
          </a:blipFill>
        </p:spPr>
        <p:txBody>
          <a:bodyPr/>
          <a:lstStyle/>
          <a:p>
            <a:endParaRPr lang="en-US"/>
          </a:p>
        </p:txBody>
      </p:sp>
      <p:sp>
        <p:nvSpPr>
          <p:cNvPr id="22" name="Freeform 22"/>
          <p:cNvSpPr/>
          <p:nvPr/>
        </p:nvSpPr>
        <p:spPr>
          <a:xfrm>
            <a:off x="9376929" y="5547669"/>
            <a:ext cx="684806" cy="684806"/>
          </a:xfrm>
          <a:custGeom>
            <a:avLst/>
            <a:gdLst/>
            <a:ahLst/>
            <a:cxnLst/>
            <a:rect l="l" t="t" r="r" b="b"/>
            <a:pathLst>
              <a:path w="684806" h="684806">
                <a:moveTo>
                  <a:pt x="0" y="0"/>
                </a:moveTo>
                <a:lnTo>
                  <a:pt x="684806" y="0"/>
                </a:lnTo>
                <a:lnTo>
                  <a:pt x="684806" y="684805"/>
                </a:lnTo>
                <a:lnTo>
                  <a:pt x="0" y="684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TextBox 23"/>
          <p:cNvSpPr txBox="1"/>
          <p:nvPr/>
        </p:nvSpPr>
        <p:spPr>
          <a:xfrm>
            <a:off x="10513091" y="3915451"/>
            <a:ext cx="4670152" cy="329669"/>
          </a:xfrm>
          <a:prstGeom prst="rect">
            <a:avLst/>
          </a:prstGeom>
        </p:spPr>
        <p:txBody>
          <a:bodyPr lIns="0" tIns="0" rIns="0" bIns="0" rtlCol="0" anchor="t">
            <a:spAutoFit/>
          </a:bodyPr>
          <a:lstStyle/>
          <a:p>
            <a:pPr>
              <a:lnSpc>
                <a:spcPts val="2203"/>
              </a:lnSpc>
            </a:pPr>
            <a:r>
              <a:rPr lang="en-US" sz="2003">
                <a:solidFill>
                  <a:srgbClr val="FFFFFF"/>
                </a:solidFill>
                <a:latin typeface="Avenir Bold"/>
              </a:rPr>
              <a:t>PHONE NUMBER</a:t>
            </a:r>
          </a:p>
        </p:txBody>
      </p:sp>
      <p:sp>
        <p:nvSpPr>
          <p:cNvPr id="24" name="TextBox 24"/>
          <p:cNvSpPr txBox="1"/>
          <p:nvPr/>
        </p:nvSpPr>
        <p:spPr>
          <a:xfrm>
            <a:off x="3904079" y="2599892"/>
            <a:ext cx="4213078" cy="3344408"/>
          </a:xfrm>
          <a:prstGeom prst="rect">
            <a:avLst/>
          </a:prstGeom>
        </p:spPr>
        <p:txBody>
          <a:bodyPr lIns="0" tIns="0" rIns="0" bIns="0" rtlCol="0" anchor="t">
            <a:spAutoFit/>
          </a:bodyPr>
          <a:lstStyle/>
          <a:p>
            <a:pPr algn="ctr">
              <a:lnSpc>
                <a:spcPts val="8348"/>
              </a:lnSpc>
            </a:pPr>
            <a:r>
              <a:rPr lang="en-US" sz="7589">
                <a:solidFill>
                  <a:srgbClr val="FFFFFF"/>
                </a:solidFill>
                <a:latin typeface="Avenir Ultra-Bold"/>
              </a:rPr>
              <a:t>GET IN TOUCH WITH US</a:t>
            </a:r>
          </a:p>
        </p:txBody>
      </p:sp>
      <p:sp>
        <p:nvSpPr>
          <p:cNvPr id="25" name="TextBox 25"/>
          <p:cNvSpPr txBox="1"/>
          <p:nvPr/>
        </p:nvSpPr>
        <p:spPr>
          <a:xfrm>
            <a:off x="4312852" y="6550762"/>
            <a:ext cx="3395531" cy="718289"/>
          </a:xfrm>
          <a:prstGeom prst="rect">
            <a:avLst/>
          </a:prstGeom>
        </p:spPr>
        <p:txBody>
          <a:bodyPr lIns="0" tIns="0" rIns="0" bIns="0" rtlCol="0" anchor="t">
            <a:spAutoFit/>
          </a:bodyPr>
          <a:lstStyle/>
          <a:p>
            <a:pPr algn="ctr">
              <a:lnSpc>
                <a:spcPts val="2813"/>
              </a:lnSpc>
            </a:pPr>
            <a:r>
              <a:rPr lang="en-US" sz="2558" spc="235">
                <a:solidFill>
                  <a:srgbClr val="FFFFFF"/>
                </a:solidFill>
                <a:latin typeface="Open Sans"/>
              </a:rPr>
              <a:t>FOR INQUIRIES OR FOLLOW-UPS</a:t>
            </a:r>
          </a:p>
        </p:txBody>
      </p:sp>
      <p:sp>
        <p:nvSpPr>
          <p:cNvPr id="26" name="TextBox 26"/>
          <p:cNvSpPr txBox="1"/>
          <p:nvPr/>
        </p:nvSpPr>
        <p:spPr>
          <a:xfrm>
            <a:off x="10513091" y="4340370"/>
            <a:ext cx="3378629" cy="361360"/>
          </a:xfrm>
          <a:prstGeom prst="rect">
            <a:avLst/>
          </a:prstGeom>
        </p:spPr>
        <p:txBody>
          <a:bodyPr lIns="0" tIns="0" rIns="0" bIns="0" rtlCol="0" anchor="t">
            <a:spAutoFit/>
          </a:bodyPr>
          <a:lstStyle/>
          <a:p>
            <a:pPr>
              <a:lnSpc>
                <a:spcPts val="2423"/>
              </a:lnSpc>
            </a:pPr>
            <a:r>
              <a:rPr lang="en-US" sz="2203" spc="202">
                <a:solidFill>
                  <a:srgbClr val="FFFFFF"/>
                </a:solidFill>
                <a:latin typeface="Avenir"/>
              </a:rPr>
              <a:t>501-682-4130</a:t>
            </a:r>
          </a:p>
        </p:txBody>
      </p:sp>
      <p:sp>
        <p:nvSpPr>
          <p:cNvPr id="27" name="TextBox 27"/>
          <p:cNvSpPr txBox="1"/>
          <p:nvPr/>
        </p:nvSpPr>
        <p:spPr>
          <a:xfrm>
            <a:off x="10513091" y="2339089"/>
            <a:ext cx="4670152" cy="329669"/>
          </a:xfrm>
          <a:prstGeom prst="rect">
            <a:avLst/>
          </a:prstGeom>
        </p:spPr>
        <p:txBody>
          <a:bodyPr lIns="0" tIns="0" rIns="0" bIns="0" rtlCol="0" anchor="t">
            <a:spAutoFit/>
          </a:bodyPr>
          <a:lstStyle/>
          <a:p>
            <a:pPr>
              <a:lnSpc>
                <a:spcPts val="2203"/>
              </a:lnSpc>
            </a:pPr>
            <a:r>
              <a:rPr lang="en-US" sz="2003">
                <a:solidFill>
                  <a:srgbClr val="FFFFFF"/>
                </a:solidFill>
                <a:latin typeface="Avenir Bold"/>
              </a:rPr>
              <a:t>EMAIL ADDRESS</a:t>
            </a:r>
          </a:p>
        </p:txBody>
      </p:sp>
      <p:sp>
        <p:nvSpPr>
          <p:cNvPr id="28" name="TextBox 28"/>
          <p:cNvSpPr txBox="1"/>
          <p:nvPr/>
        </p:nvSpPr>
        <p:spPr>
          <a:xfrm>
            <a:off x="10513091" y="2764009"/>
            <a:ext cx="5416589" cy="341040"/>
          </a:xfrm>
          <a:prstGeom prst="rect">
            <a:avLst/>
          </a:prstGeom>
        </p:spPr>
        <p:txBody>
          <a:bodyPr lIns="0" tIns="0" rIns="0" bIns="0" rtlCol="0" anchor="t">
            <a:spAutoFit/>
          </a:bodyPr>
          <a:lstStyle/>
          <a:p>
            <a:pPr>
              <a:lnSpc>
                <a:spcPts val="2313"/>
              </a:lnSpc>
            </a:pPr>
            <a:r>
              <a:rPr lang="en-US" sz="2103" spc="193">
                <a:solidFill>
                  <a:srgbClr val="FFFFFF"/>
                </a:solidFill>
                <a:latin typeface="Avenir"/>
              </a:rPr>
              <a:t>KRISTEN.SHRYOCK@ARKANSAS.GOV</a:t>
            </a:r>
          </a:p>
        </p:txBody>
      </p:sp>
      <p:sp>
        <p:nvSpPr>
          <p:cNvPr id="29" name="TextBox 29"/>
          <p:cNvSpPr txBox="1"/>
          <p:nvPr/>
        </p:nvSpPr>
        <p:spPr>
          <a:xfrm>
            <a:off x="10513091" y="5507488"/>
            <a:ext cx="4670152" cy="329669"/>
          </a:xfrm>
          <a:prstGeom prst="rect">
            <a:avLst/>
          </a:prstGeom>
        </p:spPr>
        <p:txBody>
          <a:bodyPr lIns="0" tIns="0" rIns="0" bIns="0" rtlCol="0" anchor="t">
            <a:spAutoFit/>
          </a:bodyPr>
          <a:lstStyle/>
          <a:p>
            <a:pPr>
              <a:lnSpc>
                <a:spcPts val="2203"/>
              </a:lnSpc>
            </a:pPr>
            <a:r>
              <a:rPr lang="en-US" sz="2003">
                <a:solidFill>
                  <a:srgbClr val="FFFFFF"/>
                </a:solidFill>
                <a:latin typeface="Avenir Bold"/>
              </a:rPr>
              <a:t>LINKEDIN</a:t>
            </a:r>
          </a:p>
        </p:txBody>
      </p:sp>
      <p:sp>
        <p:nvSpPr>
          <p:cNvPr id="30" name="TextBox 30"/>
          <p:cNvSpPr txBox="1"/>
          <p:nvPr/>
        </p:nvSpPr>
        <p:spPr>
          <a:xfrm>
            <a:off x="10513091" y="5936209"/>
            <a:ext cx="5823503" cy="341040"/>
          </a:xfrm>
          <a:prstGeom prst="rect">
            <a:avLst/>
          </a:prstGeom>
        </p:spPr>
        <p:txBody>
          <a:bodyPr lIns="0" tIns="0" rIns="0" bIns="0" rtlCol="0" anchor="t">
            <a:spAutoFit/>
          </a:bodyPr>
          <a:lstStyle/>
          <a:p>
            <a:pPr>
              <a:lnSpc>
                <a:spcPts val="2313"/>
              </a:lnSpc>
            </a:pPr>
            <a:r>
              <a:rPr lang="en-US" sz="2103" u="sng" spc="193">
                <a:solidFill>
                  <a:srgbClr val="FFFFFF"/>
                </a:solidFill>
                <a:latin typeface="Avenir"/>
                <a:hlinkClick r:id="rId12" tooltip="https://www.linkedin.com/in/kristenmshryock/"/>
              </a:rPr>
              <a:t>LINKEDIN.COM/IN/KRISTENMSHRYOCK</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3D21C2-4C77-AB04-F984-9214BC775F8F}"/>
              </a:ext>
            </a:extLst>
          </p:cNvPr>
          <p:cNvSpPr>
            <a:spLocks noGrp="1"/>
          </p:cNvSpPr>
          <p:nvPr>
            <p:ph type="title"/>
          </p:nvPr>
        </p:nvSpPr>
        <p:spPr>
          <a:xfrm>
            <a:off x="1247775" y="3904861"/>
            <a:ext cx="15773400" cy="3981839"/>
          </a:xfrm>
        </p:spPr>
        <p:txBody>
          <a:bodyPr>
            <a:normAutofit/>
          </a:bodyPr>
          <a:lstStyle/>
          <a:p>
            <a:r>
              <a:rPr lang="en-US" dirty="0">
                <a:solidFill>
                  <a:srgbClr val="007041"/>
                </a:solidFill>
                <a:latin typeface="Century Gothic" panose="020B0502020202020204" pitchFamily="34" charset="0"/>
              </a:rPr>
              <a:t>LAUNCH – Skills-Based  Learning, Hiring, and Advancement Platform</a:t>
            </a:r>
          </a:p>
        </p:txBody>
      </p:sp>
      <p:sp>
        <p:nvSpPr>
          <p:cNvPr id="5" name="Text Placeholder 4">
            <a:extLst>
              <a:ext uri="{FF2B5EF4-FFF2-40B4-BE49-F238E27FC236}">
                <a16:creationId xmlns:a16="http://schemas.microsoft.com/office/drawing/2014/main" id="{F85B5237-6F0B-E807-890D-3D53205E9733}"/>
              </a:ext>
            </a:extLst>
          </p:cNvPr>
          <p:cNvSpPr>
            <a:spLocks noGrp="1"/>
          </p:cNvSpPr>
          <p:nvPr>
            <p:ph type="body" idx="1"/>
          </p:nvPr>
        </p:nvSpPr>
        <p:spPr>
          <a:xfrm>
            <a:off x="1247775" y="7982712"/>
            <a:ext cx="15773400" cy="1151763"/>
          </a:xfrm>
        </p:spPr>
        <p:txBody>
          <a:bodyPr/>
          <a:lstStyle/>
          <a:p>
            <a:endParaRPr lang="en-US" dirty="0"/>
          </a:p>
        </p:txBody>
      </p:sp>
      <p:pic>
        <p:nvPicPr>
          <p:cNvPr id="3" name="Picture 2">
            <a:extLst>
              <a:ext uri="{FF2B5EF4-FFF2-40B4-BE49-F238E27FC236}">
                <a16:creationId xmlns:a16="http://schemas.microsoft.com/office/drawing/2014/main" id="{67A93772-ADFC-7F3D-6E57-39E4EC229228}"/>
              </a:ext>
            </a:extLst>
          </p:cNvPr>
          <p:cNvPicPr>
            <a:picLocks noChangeAspect="1"/>
          </p:cNvPicPr>
          <p:nvPr/>
        </p:nvPicPr>
        <p:blipFill>
          <a:blip r:embed="rId2"/>
          <a:stretch>
            <a:fillRect/>
          </a:stretch>
        </p:blipFill>
        <p:spPr>
          <a:xfrm>
            <a:off x="5407972" y="1362341"/>
            <a:ext cx="7453007" cy="2651990"/>
          </a:xfrm>
          <a:prstGeom prst="rect">
            <a:avLst/>
          </a:prstGeom>
        </p:spPr>
      </p:pic>
    </p:spTree>
    <p:extLst>
      <p:ext uri="{BB962C8B-B14F-4D97-AF65-F5344CB8AC3E}">
        <p14:creationId xmlns:p14="http://schemas.microsoft.com/office/powerpoint/2010/main" val="2470726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iagram&#10;&#10;Description automatically generated">
            <a:extLst>
              <a:ext uri="{FF2B5EF4-FFF2-40B4-BE49-F238E27FC236}">
                <a16:creationId xmlns:a16="http://schemas.microsoft.com/office/drawing/2014/main" id="{B5F67277-54CF-5AFE-C650-182AEE693BB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188" y="-1"/>
            <a:ext cx="18283742" cy="10282268"/>
          </a:xfrm>
          <a:prstGeom prst="rect">
            <a:avLst/>
          </a:prstGeom>
        </p:spPr>
      </p:pic>
    </p:spTree>
    <p:extLst>
      <p:ext uri="{BB962C8B-B14F-4D97-AF65-F5344CB8AC3E}">
        <p14:creationId xmlns:p14="http://schemas.microsoft.com/office/powerpoint/2010/main" val="3696490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8F6CB0C5-686B-D5DC-367C-D6DAE9150046}"/>
              </a:ext>
            </a:extLst>
          </p:cNvPr>
          <p:cNvPicPr>
            <a:picLocks noGrp="1" noChangeAspect="1"/>
          </p:cNvPicPr>
          <p:nvPr>
            <p:ph idx="1"/>
          </p:nvPr>
        </p:nvPicPr>
        <p:blipFill>
          <a:blip r:embed="rId2"/>
          <a:stretch>
            <a:fillRect/>
          </a:stretch>
        </p:blipFill>
        <p:spPr>
          <a:xfrm>
            <a:off x="0" y="149537"/>
            <a:ext cx="18288000" cy="9987927"/>
          </a:xfrm>
        </p:spPr>
      </p:pic>
    </p:spTree>
    <p:extLst>
      <p:ext uri="{BB962C8B-B14F-4D97-AF65-F5344CB8AC3E}">
        <p14:creationId xmlns:p14="http://schemas.microsoft.com/office/powerpoint/2010/main" val="561185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6886AE-4D27-0057-24D4-2C53F7C1027F}"/>
              </a:ext>
            </a:extLst>
          </p:cNvPr>
          <p:cNvPicPr>
            <a:picLocks noChangeAspect="1"/>
          </p:cNvPicPr>
          <p:nvPr/>
        </p:nvPicPr>
        <p:blipFill>
          <a:blip r:embed="rId2"/>
          <a:stretch>
            <a:fillRect/>
          </a:stretch>
        </p:blipFill>
        <p:spPr>
          <a:xfrm>
            <a:off x="1" y="3759993"/>
            <a:ext cx="18243044" cy="6527007"/>
          </a:xfrm>
          <a:prstGeom prst="rect">
            <a:avLst/>
          </a:prstGeom>
        </p:spPr>
      </p:pic>
      <p:pic>
        <p:nvPicPr>
          <p:cNvPr id="7" name="Picture 6">
            <a:extLst>
              <a:ext uri="{FF2B5EF4-FFF2-40B4-BE49-F238E27FC236}">
                <a16:creationId xmlns:a16="http://schemas.microsoft.com/office/drawing/2014/main" id="{E7BE3A74-9A7F-7E5B-9D6B-BBDD4FB906C8}"/>
              </a:ext>
            </a:extLst>
          </p:cNvPr>
          <p:cNvPicPr>
            <a:picLocks noChangeAspect="1"/>
          </p:cNvPicPr>
          <p:nvPr/>
        </p:nvPicPr>
        <p:blipFill>
          <a:blip r:embed="rId3"/>
          <a:stretch>
            <a:fillRect/>
          </a:stretch>
        </p:blipFill>
        <p:spPr>
          <a:xfrm>
            <a:off x="11222348" y="856879"/>
            <a:ext cx="6424217" cy="85732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82CA2CB8-804A-8B97-C56D-2A7D6CBDDCD0}"/>
              </a:ext>
            </a:extLst>
          </p:cNvPr>
          <p:cNvSpPr txBox="1"/>
          <p:nvPr/>
        </p:nvSpPr>
        <p:spPr>
          <a:xfrm>
            <a:off x="96012" y="231493"/>
            <a:ext cx="10931652" cy="3416320"/>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Users can add education, skills, and experience manually, parse them from a resume, or import them from Learning and Employment Records (LERs)</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The credential registry can identify skills and competencies associated with a credential, learning opportunity, or experience</a:t>
            </a:r>
          </a:p>
        </p:txBody>
      </p:sp>
    </p:spTree>
    <p:extLst>
      <p:ext uri="{BB962C8B-B14F-4D97-AF65-F5344CB8AC3E}">
        <p14:creationId xmlns:p14="http://schemas.microsoft.com/office/powerpoint/2010/main" val="1598630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E13BB7-8993-E83A-3291-9882A00A83F4}"/>
              </a:ext>
            </a:extLst>
          </p:cNvPr>
          <p:cNvPicPr>
            <a:picLocks noChangeAspect="1"/>
          </p:cNvPicPr>
          <p:nvPr/>
        </p:nvPicPr>
        <p:blipFill>
          <a:blip r:embed="rId2"/>
          <a:stretch>
            <a:fillRect/>
          </a:stretch>
        </p:blipFill>
        <p:spPr>
          <a:xfrm>
            <a:off x="5346441" y="1"/>
            <a:ext cx="12941559" cy="10296926"/>
          </a:xfrm>
          <a:prstGeom prst="rect">
            <a:avLst/>
          </a:prstGeom>
        </p:spPr>
      </p:pic>
      <p:sp>
        <p:nvSpPr>
          <p:cNvPr id="8" name="TextBox 7">
            <a:extLst>
              <a:ext uri="{FF2B5EF4-FFF2-40B4-BE49-F238E27FC236}">
                <a16:creationId xmlns:a16="http://schemas.microsoft.com/office/drawing/2014/main" id="{430C4698-9213-0537-981B-6F1D4F2A1E7A}"/>
              </a:ext>
            </a:extLst>
          </p:cNvPr>
          <p:cNvSpPr txBox="1"/>
          <p:nvPr/>
        </p:nvSpPr>
        <p:spPr>
          <a:xfrm>
            <a:off x="321906" y="601824"/>
            <a:ext cx="4758612" cy="8956298"/>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Explore career recommendations based on skills matching, user preferences, and successful real world job transitions from over a decade of actual Arkansas data</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User can save likes/dislikes</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Exploration in current or new career</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Filtering by earnings boost, similar skills, many jobs</a:t>
            </a:r>
          </a:p>
        </p:txBody>
      </p:sp>
    </p:spTree>
    <p:extLst>
      <p:ext uri="{BB962C8B-B14F-4D97-AF65-F5344CB8AC3E}">
        <p14:creationId xmlns:p14="http://schemas.microsoft.com/office/powerpoint/2010/main" val="27776650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0C4698-9213-0537-981B-6F1D4F2A1E7A}"/>
              </a:ext>
            </a:extLst>
          </p:cNvPr>
          <p:cNvSpPr txBox="1"/>
          <p:nvPr/>
        </p:nvSpPr>
        <p:spPr>
          <a:xfrm>
            <a:off x="321906" y="601825"/>
            <a:ext cx="4758612" cy="7848302"/>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Learn about career paths including common skills and training</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See related jobs</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See short videos</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Additional state data (wages, demand) can be added</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Additional Arkansas-specific videos and content coming soon from Edge Factor (filming now)</a:t>
            </a:r>
          </a:p>
        </p:txBody>
      </p:sp>
      <p:pic>
        <p:nvPicPr>
          <p:cNvPr id="4" name="Picture 3">
            <a:extLst>
              <a:ext uri="{FF2B5EF4-FFF2-40B4-BE49-F238E27FC236}">
                <a16:creationId xmlns:a16="http://schemas.microsoft.com/office/drawing/2014/main" id="{7D54F383-7C8B-9A46-E5FA-0ACDAEF6AD23}"/>
              </a:ext>
            </a:extLst>
          </p:cNvPr>
          <p:cNvPicPr>
            <a:picLocks noChangeAspect="1"/>
          </p:cNvPicPr>
          <p:nvPr/>
        </p:nvPicPr>
        <p:blipFill>
          <a:blip r:embed="rId3"/>
          <a:stretch>
            <a:fillRect/>
          </a:stretch>
        </p:blipFill>
        <p:spPr>
          <a:xfrm>
            <a:off x="5001197" y="0"/>
            <a:ext cx="13286804" cy="9839130"/>
          </a:xfrm>
          <a:prstGeom prst="rect">
            <a:avLst/>
          </a:prstGeom>
        </p:spPr>
      </p:pic>
      <p:pic>
        <p:nvPicPr>
          <p:cNvPr id="1026" name="Picture 2">
            <a:extLst>
              <a:ext uri="{FF2B5EF4-FFF2-40B4-BE49-F238E27FC236}">
                <a16:creationId xmlns:a16="http://schemas.microsoft.com/office/drawing/2014/main" id="{C42439D4-2362-2A74-22D3-9C1598BA1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37" y="8595306"/>
            <a:ext cx="516255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656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0C4698-9213-0537-981B-6F1D4F2A1E7A}"/>
              </a:ext>
            </a:extLst>
          </p:cNvPr>
          <p:cNvSpPr txBox="1"/>
          <p:nvPr/>
        </p:nvSpPr>
        <p:spPr>
          <a:xfrm>
            <a:off x="321906" y="601824"/>
            <a:ext cx="4758612" cy="5078313"/>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Explore training recommendations</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Additional programs being added through the Arkansas credential registry</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Filtering by career path, location, duration</a:t>
            </a:r>
          </a:p>
        </p:txBody>
      </p:sp>
      <p:pic>
        <p:nvPicPr>
          <p:cNvPr id="6" name="Picture 5">
            <a:extLst>
              <a:ext uri="{FF2B5EF4-FFF2-40B4-BE49-F238E27FC236}">
                <a16:creationId xmlns:a16="http://schemas.microsoft.com/office/drawing/2014/main" id="{C788EBBA-3BED-0B92-802F-300274F7D05C}"/>
              </a:ext>
            </a:extLst>
          </p:cNvPr>
          <p:cNvPicPr>
            <a:picLocks noChangeAspect="1"/>
          </p:cNvPicPr>
          <p:nvPr/>
        </p:nvPicPr>
        <p:blipFill>
          <a:blip r:embed="rId2"/>
          <a:stretch>
            <a:fillRect/>
          </a:stretch>
        </p:blipFill>
        <p:spPr>
          <a:xfrm>
            <a:off x="5307587" y="-1"/>
            <a:ext cx="12980415" cy="9604289"/>
          </a:xfrm>
          <a:prstGeom prst="rect">
            <a:avLst/>
          </a:prstGeom>
        </p:spPr>
      </p:pic>
    </p:spTree>
    <p:extLst>
      <p:ext uri="{BB962C8B-B14F-4D97-AF65-F5344CB8AC3E}">
        <p14:creationId xmlns:p14="http://schemas.microsoft.com/office/powerpoint/2010/main" val="2810728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F063F8-46A1-899A-D106-55337DB61328}"/>
              </a:ext>
            </a:extLst>
          </p:cNvPr>
          <p:cNvSpPr>
            <a:spLocks noGrp="1"/>
          </p:cNvSpPr>
          <p:nvPr>
            <p:ph type="title"/>
          </p:nvPr>
        </p:nvSpPr>
        <p:spPr/>
        <p:txBody>
          <a:bodyPr/>
          <a:lstStyle/>
          <a:p>
            <a:r>
              <a:rPr lang="en-US" dirty="0"/>
              <a:t>Statewide Longitudinal Data System</a:t>
            </a:r>
          </a:p>
        </p:txBody>
      </p:sp>
      <p:sp>
        <p:nvSpPr>
          <p:cNvPr id="6" name="Text Placeholder 5">
            <a:extLst>
              <a:ext uri="{FF2B5EF4-FFF2-40B4-BE49-F238E27FC236}">
                <a16:creationId xmlns:a16="http://schemas.microsoft.com/office/drawing/2014/main" id="{656AFA29-7A92-FEDA-CA80-6D532C3A524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46325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0C4698-9213-0537-981B-6F1D4F2A1E7A}"/>
              </a:ext>
            </a:extLst>
          </p:cNvPr>
          <p:cNvSpPr txBox="1"/>
          <p:nvPr/>
        </p:nvSpPr>
        <p:spPr>
          <a:xfrm>
            <a:off x="321906" y="601825"/>
            <a:ext cx="4758612" cy="8956298"/>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Explore job recommendations</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Filtering by job search focus, career path, salary range, location, posting date</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007041"/>
                </a:solidFill>
                <a:latin typeface="Calibri" panose="020F0502020204030204"/>
              </a:rPr>
              <a:t>All job postings available from the National Labor Exchange (NLX)</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The NLX Research Hub is also available to </a:t>
            </a:r>
            <a:r>
              <a:rPr lang="en-US" sz="3600" dirty="0">
                <a:solidFill>
                  <a:srgbClr val="007041"/>
                </a:solidFill>
                <a:latin typeface="Calibri" panose="020F0502020204030204"/>
              </a:rPr>
              <a:t>analyze current and changing occupation &amp; skills demand, posting duration, etc.</a:t>
            </a:r>
            <a:endPar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33F05CA-CD4A-390F-3400-FDB8655AC419}"/>
              </a:ext>
            </a:extLst>
          </p:cNvPr>
          <p:cNvPicPr>
            <a:picLocks noChangeAspect="1"/>
          </p:cNvPicPr>
          <p:nvPr/>
        </p:nvPicPr>
        <p:blipFill>
          <a:blip r:embed="rId2"/>
          <a:stretch>
            <a:fillRect/>
          </a:stretch>
        </p:blipFill>
        <p:spPr>
          <a:xfrm>
            <a:off x="7065819" y="0"/>
            <a:ext cx="11222181" cy="10287000"/>
          </a:xfrm>
          <a:prstGeom prst="rect">
            <a:avLst/>
          </a:prstGeom>
        </p:spPr>
      </p:pic>
    </p:spTree>
    <p:extLst>
      <p:ext uri="{BB962C8B-B14F-4D97-AF65-F5344CB8AC3E}">
        <p14:creationId xmlns:p14="http://schemas.microsoft.com/office/powerpoint/2010/main" val="3898188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0C4698-9213-0537-981B-6F1D4F2A1E7A}"/>
              </a:ext>
            </a:extLst>
          </p:cNvPr>
          <p:cNvSpPr txBox="1"/>
          <p:nvPr/>
        </p:nvSpPr>
        <p:spPr>
          <a:xfrm>
            <a:off x="321906" y="601825"/>
            <a:ext cx="4758612" cy="5078313"/>
          </a:xfrm>
          <a:prstGeom prst="rect">
            <a:avLst/>
          </a:prstGeom>
          <a:no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See work search activity requirements and current status</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Download PDF report of work search activity</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007041"/>
                </a:solidFill>
                <a:latin typeface="Calibri" panose="020F0502020204030204"/>
              </a:rPr>
              <a:t>Automatically submitted to state systems</a:t>
            </a:r>
            <a:endPar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C5DC9F-3649-4CD3-63CE-37D3ECC50EE4}"/>
              </a:ext>
            </a:extLst>
          </p:cNvPr>
          <p:cNvPicPr>
            <a:picLocks noChangeAspect="1"/>
          </p:cNvPicPr>
          <p:nvPr/>
        </p:nvPicPr>
        <p:blipFill>
          <a:blip r:embed="rId2"/>
          <a:stretch>
            <a:fillRect/>
          </a:stretch>
        </p:blipFill>
        <p:spPr>
          <a:xfrm>
            <a:off x="5219058" y="0"/>
            <a:ext cx="13068942" cy="10287000"/>
          </a:xfrm>
          <a:prstGeom prst="rect">
            <a:avLst/>
          </a:prstGeom>
        </p:spPr>
      </p:pic>
    </p:spTree>
    <p:extLst>
      <p:ext uri="{BB962C8B-B14F-4D97-AF65-F5344CB8AC3E}">
        <p14:creationId xmlns:p14="http://schemas.microsoft.com/office/powerpoint/2010/main" val="746957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69224A-28BA-D1C7-D360-FAA9618EEBBC}"/>
              </a:ext>
            </a:extLst>
          </p:cNvPr>
          <p:cNvPicPr>
            <a:picLocks noChangeAspect="1"/>
          </p:cNvPicPr>
          <p:nvPr/>
        </p:nvPicPr>
        <p:blipFill>
          <a:blip r:embed="rId2"/>
          <a:stretch>
            <a:fillRect/>
          </a:stretch>
        </p:blipFill>
        <p:spPr>
          <a:xfrm>
            <a:off x="1" y="-11417"/>
            <a:ext cx="14509103" cy="10309833"/>
          </a:xfrm>
          <a:prstGeom prst="rect">
            <a:avLst/>
          </a:prstGeom>
        </p:spPr>
      </p:pic>
      <p:sp>
        <p:nvSpPr>
          <p:cNvPr id="5" name="TextBox 4">
            <a:extLst>
              <a:ext uri="{FF2B5EF4-FFF2-40B4-BE49-F238E27FC236}">
                <a16:creationId xmlns:a16="http://schemas.microsoft.com/office/drawing/2014/main" id="{1753F255-7C39-76B6-812D-40A222855A85}"/>
              </a:ext>
            </a:extLst>
          </p:cNvPr>
          <p:cNvSpPr txBox="1"/>
          <p:nvPr/>
        </p:nvSpPr>
        <p:spPr>
          <a:xfrm>
            <a:off x="10129407" y="5143501"/>
            <a:ext cx="7569459" cy="3139321"/>
          </a:xfrm>
          <a:prstGeom prst="rect">
            <a:avLst/>
          </a:prstGeom>
          <a:solidFill>
            <a:srgbClr val="007041"/>
          </a:solidFill>
        </p:spPr>
        <p:txBody>
          <a:bodyPr wrap="square" rtlCol="0">
            <a:spAutoFit/>
          </a:bodyPr>
          <a:lstStyle/>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Easy, interactive work search and interaction reporting</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In-system work search activity prepopulated</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Add supporting documentation</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39059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0C4698-9213-0537-981B-6F1D4F2A1E7A}"/>
              </a:ext>
            </a:extLst>
          </p:cNvPr>
          <p:cNvSpPr txBox="1"/>
          <p:nvPr/>
        </p:nvSpPr>
        <p:spPr>
          <a:xfrm>
            <a:off x="152400" y="217227"/>
            <a:ext cx="9812694" cy="8586966"/>
          </a:xfrm>
          <a:prstGeom prst="rect">
            <a:avLst/>
          </a:prstGeom>
          <a:noFill/>
        </p:spPr>
        <p:txBody>
          <a:bodyPr wrap="square" rtlCol="0">
            <a:spAutoFit/>
          </a:bodyPr>
          <a:lstStyle/>
          <a:p>
            <a:pPr marR="0" lvl="0" algn="l" defTabSz="1371600" rtl="0" eaLnBrk="1" fontAlgn="auto" latinLnBrk="0" hangingPunct="1">
              <a:lnSpc>
                <a:spcPct val="100000"/>
              </a:lnSpc>
              <a:spcBef>
                <a:spcPts val="0"/>
              </a:spcBef>
              <a:spcAft>
                <a:spcPts val="0"/>
              </a:spcAft>
              <a:buClrTx/>
              <a:buSzTx/>
              <a:tabLst/>
              <a:defRPr/>
            </a:pPr>
            <a:r>
              <a:rPr lang="en-US" sz="4800" b="1" dirty="0">
                <a:solidFill>
                  <a:srgbClr val="007041"/>
                </a:solidFill>
                <a:latin typeface="Calibri" panose="020F0502020204030204"/>
              </a:rPr>
              <a:t>Connection with Supportive Services</a:t>
            </a:r>
            <a:endParaRPr kumimoji="0" lang="en-US" sz="4800" b="1" i="0" u="none" strike="noStrike" kern="1200" cap="none" spc="0" normalizeH="0" baseline="0" noProof="0" dirty="0">
              <a:ln>
                <a:noFill/>
              </a:ln>
              <a:solidFill>
                <a:srgbClr val="007041"/>
              </a:solidFill>
              <a:effectLst/>
              <a:uLnTx/>
              <a:uFillTx/>
              <a:latin typeface="Calibri" panose="020F0502020204030204"/>
              <a:ea typeface="+mn-ea"/>
              <a:cs typeface="+mn-cs"/>
            </a:endParaRP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Service discovery and common intake portal allows for easy discovery of and connection to state, federal, and community-based programs and services.</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Users can receive nudges when new potentially relevant programs are added.</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rPr>
              <a:t>A trusted intermediary role allows for assistance from counselors, coaches, navigators, etc.</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dirty="0">
                <a:solidFill>
                  <a:srgbClr val="007041"/>
                </a:solidFill>
                <a:latin typeface="Calibri" panose="020F0502020204030204"/>
              </a:rPr>
              <a:t>Intakes can be sent electronically to case management systems or managed in the portal.</a:t>
            </a:r>
          </a:p>
          <a:p>
            <a:pPr marR="0" lvl="0" algn="l" defTabSz="1371600" rtl="0" eaLnBrk="1" fontAlgn="auto" latinLnBrk="0" hangingPunct="1">
              <a:lnSpc>
                <a:spcPct val="100000"/>
              </a:lnSpc>
              <a:spcBef>
                <a:spcPts val="0"/>
              </a:spcBef>
              <a:spcAft>
                <a:spcPts val="0"/>
              </a:spcAft>
              <a:buClrTx/>
              <a:buSzTx/>
              <a:tabLst/>
              <a:defRPr/>
            </a:pPr>
            <a:endParaRPr lang="en-US" sz="3600" dirty="0">
              <a:solidFill>
                <a:srgbClr val="007041"/>
              </a:solidFill>
              <a:latin typeface="Calibri" panose="020F0502020204030204"/>
            </a:endParaRPr>
          </a:p>
          <a:p>
            <a:pPr marR="0" lvl="0" algn="l" defTabSz="1371600" rtl="0" eaLnBrk="1" fontAlgn="auto" latinLnBrk="0" hangingPunct="1">
              <a:lnSpc>
                <a:spcPct val="100000"/>
              </a:lnSpc>
              <a:spcBef>
                <a:spcPts val="0"/>
              </a:spcBef>
              <a:spcAft>
                <a:spcPts val="0"/>
              </a:spcAft>
              <a:buClrTx/>
              <a:buSzTx/>
              <a:tabLst/>
              <a:defRPr/>
            </a:pPr>
            <a:r>
              <a:rPr lang="en-US" sz="3600" b="1" u="sng" dirty="0">
                <a:solidFill>
                  <a:schemeClr val="accent2">
                    <a:lumMod val="75000"/>
                  </a:schemeClr>
                </a:solidFill>
                <a:latin typeface="Calibri" panose="020F0502020204030204"/>
              </a:rPr>
              <a:t>What programs, services, and intermediaries would be most beneficial for your students?</a:t>
            </a:r>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007041"/>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6AE1917-7E29-4B6D-1188-E8A6301090CC}"/>
              </a:ext>
            </a:extLst>
          </p:cNvPr>
          <p:cNvPicPr>
            <a:picLocks noChangeAspect="1"/>
          </p:cNvPicPr>
          <p:nvPr/>
        </p:nvPicPr>
        <p:blipFill>
          <a:blip r:embed="rId3"/>
          <a:stretch>
            <a:fillRect/>
          </a:stretch>
        </p:blipFill>
        <p:spPr>
          <a:xfrm>
            <a:off x="10412964" y="190500"/>
            <a:ext cx="7553130" cy="9673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9900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3D21C2-4C77-AB04-F984-9214BC775F8F}"/>
              </a:ext>
            </a:extLst>
          </p:cNvPr>
          <p:cNvSpPr>
            <a:spLocks noGrp="1"/>
          </p:cNvSpPr>
          <p:nvPr>
            <p:ph type="title"/>
          </p:nvPr>
        </p:nvSpPr>
        <p:spPr>
          <a:xfrm>
            <a:off x="1247775" y="3904862"/>
            <a:ext cx="15773400" cy="2938851"/>
          </a:xfrm>
        </p:spPr>
        <p:txBody>
          <a:bodyPr/>
          <a:lstStyle/>
          <a:p>
            <a:r>
              <a:rPr lang="en-US" dirty="0">
                <a:solidFill>
                  <a:srgbClr val="007041"/>
                </a:solidFill>
                <a:latin typeface="Century Gothic" panose="020B0502020202020204" pitchFamily="34" charset="0"/>
              </a:rPr>
              <a:t>Questions</a:t>
            </a:r>
          </a:p>
        </p:txBody>
      </p:sp>
      <p:sp>
        <p:nvSpPr>
          <p:cNvPr id="5" name="Text Placeholder 4">
            <a:extLst>
              <a:ext uri="{FF2B5EF4-FFF2-40B4-BE49-F238E27FC236}">
                <a16:creationId xmlns:a16="http://schemas.microsoft.com/office/drawing/2014/main" id="{F85B5237-6F0B-E807-890D-3D53205E9733}"/>
              </a:ext>
            </a:extLst>
          </p:cNvPr>
          <p:cNvSpPr>
            <a:spLocks noGrp="1"/>
          </p:cNvSpPr>
          <p:nvPr>
            <p:ph type="body" idx="1"/>
          </p:nvPr>
        </p:nvSpPr>
        <p:spPr/>
        <p:txBody>
          <a:bodyPr/>
          <a:lstStyle/>
          <a:p>
            <a:r>
              <a:rPr lang="en-US" dirty="0" err="1">
                <a:hlinkClick r:id="rId2"/>
              </a:rPr>
              <a:t>Robert.McGough@Arkansas.Gov</a:t>
            </a:r>
            <a:endParaRPr lang="en-US" dirty="0"/>
          </a:p>
          <a:p>
            <a:r>
              <a:rPr lang="en-US" dirty="0" err="1">
                <a:hlinkClick r:id="rId3"/>
              </a:rPr>
              <a:t>Kristen.Shryock@Arkansas.Gov</a:t>
            </a:r>
            <a:endParaRPr lang="en-US" dirty="0"/>
          </a:p>
          <a:p>
            <a:endParaRPr lang="en-US" dirty="0"/>
          </a:p>
        </p:txBody>
      </p:sp>
    </p:spTree>
    <p:extLst>
      <p:ext uri="{BB962C8B-B14F-4D97-AF65-F5344CB8AC3E}">
        <p14:creationId xmlns:p14="http://schemas.microsoft.com/office/powerpoint/2010/main" val="2015303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A4BE35-025B-680A-945D-00FE0018D246}"/>
              </a:ext>
            </a:extLst>
          </p:cNvPr>
          <p:cNvSpPr>
            <a:spLocks noGrp="1"/>
          </p:cNvSpPr>
          <p:nvPr>
            <p:ph type="title"/>
          </p:nvPr>
        </p:nvSpPr>
        <p:spPr>
          <a:xfrm>
            <a:off x="14097000" y="300976"/>
            <a:ext cx="3810000" cy="9669462"/>
          </a:xfrm>
        </p:spPr>
        <p:txBody>
          <a:bodyPr/>
          <a:lstStyle/>
          <a:p>
            <a:r>
              <a:rPr lang="en-US" b="1" u="sng" dirty="0">
                <a:solidFill>
                  <a:schemeClr val="accent6">
                    <a:lumMod val="75000"/>
                  </a:schemeClr>
                </a:solidFill>
              </a:rPr>
              <a:t>What other data would be relevant?</a:t>
            </a:r>
          </a:p>
        </p:txBody>
      </p:sp>
      <p:pic>
        <p:nvPicPr>
          <p:cNvPr id="7" name="Content Placeholder 6" descr="Diagram&#10;&#10;Description automatically generated">
            <a:extLst>
              <a:ext uri="{FF2B5EF4-FFF2-40B4-BE49-F238E27FC236}">
                <a16:creationId xmlns:a16="http://schemas.microsoft.com/office/drawing/2014/main" id="{F06A81C1-48DE-F660-C250-5A7791884E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61" y="0"/>
            <a:ext cx="13695218" cy="10271414"/>
          </a:xfrm>
        </p:spPr>
      </p:pic>
    </p:spTree>
    <p:extLst>
      <p:ext uri="{BB962C8B-B14F-4D97-AF65-F5344CB8AC3E}">
        <p14:creationId xmlns:p14="http://schemas.microsoft.com/office/powerpoint/2010/main" val="2284913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E4A5-308F-1DB8-A35D-B0CE314AEC97}"/>
              </a:ext>
            </a:extLst>
          </p:cNvPr>
          <p:cNvSpPr>
            <a:spLocks noGrp="1"/>
          </p:cNvSpPr>
          <p:nvPr>
            <p:ph type="title"/>
          </p:nvPr>
        </p:nvSpPr>
        <p:spPr/>
        <p:txBody>
          <a:bodyPr>
            <a:normAutofit/>
          </a:bodyPr>
          <a:lstStyle/>
          <a:p>
            <a:r>
              <a:rPr lang="en-US" dirty="0"/>
              <a:t>Multistate and Cross-Sector Coverage</a:t>
            </a:r>
          </a:p>
        </p:txBody>
      </p:sp>
      <p:sp>
        <p:nvSpPr>
          <p:cNvPr id="3" name="Content Placeholder 2">
            <a:extLst>
              <a:ext uri="{FF2B5EF4-FFF2-40B4-BE49-F238E27FC236}">
                <a16:creationId xmlns:a16="http://schemas.microsoft.com/office/drawing/2014/main" id="{9964C166-5184-5F90-D9A2-2E7AB61F0E8C}"/>
              </a:ext>
            </a:extLst>
          </p:cNvPr>
          <p:cNvSpPr>
            <a:spLocks noGrp="1"/>
          </p:cNvSpPr>
          <p:nvPr>
            <p:ph idx="1"/>
          </p:nvPr>
        </p:nvSpPr>
        <p:spPr/>
        <p:txBody>
          <a:bodyPr>
            <a:normAutofit fontScale="92500" lnSpcReduction="20000"/>
          </a:bodyPr>
          <a:lstStyle/>
          <a:p>
            <a:r>
              <a:rPr lang="en-US" dirty="0"/>
              <a:t>Working towards more timely and complete signaling of demand from employers through several efforts with the U.S. Chamber of Commerce Foundation.</a:t>
            </a:r>
          </a:p>
          <a:p>
            <a:r>
              <a:rPr lang="en-US" dirty="0"/>
              <a:t>Working towards multistate coverage of employment and earnings.</a:t>
            </a:r>
          </a:p>
          <a:p>
            <a:r>
              <a:rPr lang="en-US" dirty="0"/>
              <a:t>Working towards coverage of non-UI occupations through the IRS Secure Query Service (SQS).</a:t>
            </a:r>
          </a:p>
          <a:p>
            <a:r>
              <a:rPr lang="en-US" dirty="0"/>
              <a:t>Working to reduce the impact of record linkage bias (particularly for foreign-born students) through R&amp;D for the National Science Foundation.</a:t>
            </a:r>
          </a:p>
          <a:p>
            <a:r>
              <a:rPr lang="en-US" dirty="0"/>
              <a:t>Working with federal agencies on increased sharing of military learning and employment data.</a:t>
            </a:r>
          </a:p>
          <a:p>
            <a:r>
              <a:rPr lang="en-US" dirty="0"/>
              <a:t>Arkansas has joined the Longitudinal Employer Household Dynamics (LEHD) program with the U.S. Census Bureau.</a:t>
            </a:r>
          </a:p>
        </p:txBody>
      </p:sp>
    </p:spTree>
    <p:extLst>
      <p:ext uri="{BB962C8B-B14F-4D97-AF65-F5344CB8AC3E}">
        <p14:creationId xmlns:p14="http://schemas.microsoft.com/office/powerpoint/2010/main" val="1219237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1BDFD-71E8-24E1-02E7-8728815FB8AA}"/>
              </a:ext>
            </a:extLst>
          </p:cNvPr>
          <p:cNvSpPr>
            <a:spLocks noGrp="1"/>
          </p:cNvSpPr>
          <p:nvPr>
            <p:ph type="title"/>
          </p:nvPr>
        </p:nvSpPr>
        <p:spPr>
          <a:xfrm>
            <a:off x="457200" y="274638"/>
            <a:ext cx="13944600" cy="1143000"/>
          </a:xfrm>
        </p:spPr>
        <p:txBody>
          <a:bodyPr>
            <a:noAutofit/>
          </a:bodyPr>
          <a:lstStyle/>
          <a:p>
            <a:pPr algn="l"/>
            <a:r>
              <a:rPr lang="en-US" sz="6600" dirty="0"/>
              <a:t>Arkansas Research Environment</a:t>
            </a:r>
          </a:p>
        </p:txBody>
      </p:sp>
      <p:sp>
        <p:nvSpPr>
          <p:cNvPr id="3" name="Content Placeholder 2">
            <a:extLst>
              <a:ext uri="{FF2B5EF4-FFF2-40B4-BE49-F238E27FC236}">
                <a16:creationId xmlns:a16="http://schemas.microsoft.com/office/drawing/2014/main" id="{465C4B87-C8C7-31DD-A69B-209D5AEEB78A}"/>
              </a:ext>
            </a:extLst>
          </p:cNvPr>
          <p:cNvSpPr>
            <a:spLocks noGrp="1"/>
          </p:cNvSpPr>
          <p:nvPr>
            <p:ph idx="1"/>
          </p:nvPr>
        </p:nvSpPr>
        <p:spPr>
          <a:xfrm>
            <a:off x="457200" y="1600200"/>
            <a:ext cx="14935200" cy="3390900"/>
          </a:xfrm>
        </p:spPr>
        <p:txBody>
          <a:bodyPr>
            <a:normAutofit/>
          </a:bodyPr>
          <a:lstStyle/>
          <a:p>
            <a:r>
              <a:rPr lang="en-US" dirty="0"/>
              <a:t>The Arkansas Research Environment is a cloud-based data enclave for facilitating secure, compliant, and efficient access to linked longitudinal data.</a:t>
            </a:r>
          </a:p>
          <a:p>
            <a:r>
              <a:rPr lang="en-US" dirty="0"/>
              <a:t>It is supported by the </a:t>
            </a:r>
            <a:r>
              <a:rPr lang="en-US" dirty="0">
                <a:hlinkClick r:id="rId2"/>
              </a:rPr>
              <a:t>Administrative Data Research Facility </a:t>
            </a:r>
            <a:r>
              <a:rPr lang="en-US" dirty="0"/>
              <a:t>(ADRF), which is used by many federal agencies and a growing number of states.</a:t>
            </a:r>
          </a:p>
          <a:p>
            <a:r>
              <a:rPr lang="en-US" dirty="0"/>
              <a:t>It also supports sharing of products and methodologies and collaborative research and development.</a:t>
            </a:r>
          </a:p>
        </p:txBody>
      </p:sp>
      <p:pic>
        <p:nvPicPr>
          <p:cNvPr id="2052" name="Picture 4" descr="null">
            <a:extLst>
              <a:ext uri="{FF2B5EF4-FFF2-40B4-BE49-F238E27FC236}">
                <a16:creationId xmlns:a16="http://schemas.microsoft.com/office/drawing/2014/main" id="{E00D52F0-9BE5-77E4-F312-49A3A913EB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1145" y="4305300"/>
            <a:ext cx="12573000" cy="5905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4C6BC5-54F0-04EA-3939-96F3FC9139A6}"/>
              </a:ext>
            </a:extLst>
          </p:cNvPr>
          <p:cNvSpPr txBox="1"/>
          <p:nvPr/>
        </p:nvSpPr>
        <p:spPr>
          <a:xfrm>
            <a:off x="457200" y="4838700"/>
            <a:ext cx="5715000" cy="1569660"/>
          </a:xfrm>
          <a:prstGeom prst="rect">
            <a:avLst/>
          </a:prstGeom>
          <a:noFill/>
        </p:spPr>
        <p:txBody>
          <a:bodyPr wrap="square" rtlCol="0">
            <a:spAutoFit/>
          </a:bodyPr>
          <a:lstStyle/>
          <a:p>
            <a:pPr marL="457200" indent="-457200">
              <a:buFont typeface="Arial" panose="020B0604020202020204" pitchFamily="34" charset="0"/>
              <a:buChar char="•"/>
            </a:pPr>
            <a:r>
              <a:rPr lang="en-US" sz="3200" dirty="0"/>
              <a:t>The ADRF is governed by the </a:t>
            </a:r>
            <a:r>
              <a:rPr lang="en-US" sz="3200" dirty="0">
                <a:hlinkClick r:id="rId4"/>
              </a:rPr>
              <a:t>Multi-State Data Collaboratives</a:t>
            </a:r>
            <a:r>
              <a:rPr lang="en-US" sz="3200" dirty="0"/>
              <a:t>.</a:t>
            </a:r>
          </a:p>
        </p:txBody>
      </p:sp>
    </p:spTree>
    <p:extLst>
      <p:ext uri="{BB962C8B-B14F-4D97-AF65-F5344CB8AC3E}">
        <p14:creationId xmlns:p14="http://schemas.microsoft.com/office/powerpoint/2010/main" val="2192114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97E55B7A-9D9D-D7FE-5D80-AEBA7BCA27CD}"/>
              </a:ext>
            </a:extLst>
          </p:cNvPr>
          <p:cNvSpPr>
            <a:spLocks noGrp="1"/>
          </p:cNvSpPr>
          <p:nvPr>
            <p:ph type="title"/>
          </p:nvPr>
        </p:nvSpPr>
        <p:spPr>
          <a:xfrm>
            <a:off x="946404" y="685800"/>
            <a:ext cx="6515100" cy="2894076"/>
          </a:xfrm>
        </p:spPr>
        <p:txBody>
          <a:bodyPr anchor="ctr">
            <a:normAutofit/>
          </a:bodyPr>
          <a:lstStyle/>
          <a:p>
            <a:pPr>
              <a:lnSpc>
                <a:spcPct val="90000"/>
              </a:lnSpc>
            </a:pPr>
            <a:r>
              <a:rPr lang="en-US" sz="6700"/>
              <a:t>Applied Data Analytics Training Programs</a:t>
            </a:r>
          </a:p>
        </p:txBody>
      </p:sp>
      <p:sp>
        <p:nvSpPr>
          <p:cNvPr id="14"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07123" y="2119122"/>
            <a:ext cx="2331720" cy="27432"/>
          </a:xfrm>
          <a:custGeom>
            <a:avLst/>
            <a:gdLst>
              <a:gd name="connsiteX0" fmla="*/ 0 w 2331720"/>
              <a:gd name="connsiteY0" fmla="*/ 0 h 27432"/>
              <a:gd name="connsiteX1" fmla="*/ 559613 w 2331720"/>
              <a:gd name="connsiteY1" fmla="*/ 0 h 27432"/>
              <a:gd name="connsiteX2" fmla="*/ 1142543 w 2331720"/>
              <a:gd name="connsiteY2" fmla="*/ 0 h 27432"/>
              <a:gd name="connsiteX3" fmla="*/ 1725473 w 2331720"/>
              <a:gd name="connsiteY3" fmla="*/ 0 h 27432"/>
              <a:gd name="connsiteX4" fmla="*/ 2331720 w 2331720"/>
              <a:gd name="connsiteY4" fmla="*/ 0 h 27432"/>
              <a:gd name="connsiteX5" fmla="*/ 2331720 w 2331720"/>
              <a:gd name="connsiteY5" fmla="*/ 27432 h 27432"/>
              <a:gd name="connsiteX6" fmla="*/ 1748790 w 2331720"/>
              <a:gd name="connsiteY6" fmla="*/ 27432 h 27432"/>
              <a:gd name="connsiteX7" fmla="*/ 1212494 w 2331720"/>
              <a:gd name="connsiteY7" fmla="*/ 27432 h 27432"/>
              <a:gd name="connsiteX8" fmla="*/ 676199 w 2331720"/>
              <a:gd name="connsiteY8" fmla="*/ 27432 h 27432"/>
              <a:gd name="connsiteX9" fmla="*/ 0 w 2331720"/>
              <a:gd name="connsiteY9" fmla="*/ 27432 h 27432"/>
              <a:gd name="connsiteX10" fmla="*/ 0 w 2331720"/>
              <a:gd name="connsiteY10"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1720" h="27432" fill="none" extrusionOk="0">
                <a:moveTo>
                  <a:pt x="0" y="0"/>
                </a:moveTo>
                <a:cubicBezTo>
                  <a:pt x="193316" y="-14286"/>
                  <a:pt x="386509" y="-1125"/>
                  <a:pt x="559613" y="0"/>
                </a:cubicBezTo>
                <a:cubicBezTo>
                  <a:pt x="732717" y="1125"/>
                  <a:pt x="909882" y="-9285"/>
                  <a:pt x="1142543" y="0"/>
                </a:cubicBezTo>
                <a:cubicBezTo>
                  <a:pt x="1375204" y="9285"/>
                  <a:pt x="1490929" y="16422"/>
                  <a:pt x="1725473" y="0"/>
                </a:cubicBezTo>
                <a:cubicBezTo>
                  <a:pt x="1960017" y="-16422"/>
                  <a:pt x="2090698" y="-22558"/>
                  <a:pt x="2331720" y="0"/>
                </a:cubicBezTo>
                <a:cubicBezTo>
                  <a:pt x="2332023" y="11145"/>
                  <a:pt x="2331293" y="14758"/>
                  <a:pt x="2331720" y="27432"/>
                </a:cubicBezTo>
                <a:cubicBezTo>
                  <a:pt x="2105542" y="52313"/>
                  <a:pt x="2039251" y="32774"/>
                  <a:pt x="1748790" y="27432"/>
                </a:cubicBezTo>
                <a:cubicBezTo>
                  <a:pt x="1458329" y="22091"/>
                  <a:pt x="1436072" y="17457"/>
                  <a:pt x="1212494" y="27432"/>
                </a:cubicBezTo>
                <a:cubicBezTo>
                  <a:pt x="988916" y="37407"/>
                  <a:pt x="936768" y="34014"/>
                  <a:pt x="676199" y="27432"/>
                </a:cubicBezTo>
                <a:cubicBezTo>
                  <a:pt x="415630" y="20850"/>
                  <a:pt x="187181" y="2482"/>
                  <a:pt x="0" y="27432"/>
                </a:cubicBezTo>
                <a:cubicBezTo>
                  <a:pt x="-1145" y="17399"/>
                  <a:pt x="-496" y="9484"/>
                  <a:pt x="0" y="0"/>
                </a:cubicBezTo>
                <a:close/>
              </a:path>
              <a:path w="2331720" h="27432" stroke="0" extrusionOk="0">
                <a:moveTo>
                  <a:pt x="0" y="0"/>
                </a:moveTo>
                <a:cubicBezTo>
                  <a:pt x="139991" y="7893"/>
                  <a:pt x="383267" y="9775"/>
                  <a:pt x="559613" y="0"/>
                </a:cubicBezTo>
                <a:cubicBezTo>
                  <a:pt x="735959" y="-9775"/>
                  <a:pt x="830019" y="19030"/>
                  <a:pt x="1072591" y="0"/>
                </a:cubicBezTo>
                <a:cubicBezTo>
                  <a:pt x="1315163" y="-19030"/>
                  <a:pt x="1496242" y="-320"/>
                  <a:pt x="1702156" y="0"/>
                </a:cubicBezTo>
                <a:cubicBezTo>
                  <a:pt x="1908071" y="320"/>
                  <a:pt x="2097549" y="18703"/>
                  <a:pt x="2331720" y="0"/>
                </a:cubicBezTo>
                <a:cubicBezTo>
                  <a:pt x="2332591" y="6699"/>
                  <a:pt x="2332407" y="13731"/>
                  <a:pt x="2331720" y="27432"/>
                </a:cubicBezTo>
                <a:cubicBezTo>
                  <a:pt x="2093003" y="17823"/>
                  <a:pt x="1999036" y="42677"/>
                  <a:pt x="1795424" y="27432"/>
                </a:cubicBezTo>
                <a:cubicBezTo>
                  <a:pt x="1591812" y="12187"/>
                  <a:pt x="1414520" y="21492"/>
                  <a:pt x="1259129" y="27432"/>
                </a:cubicBezTo>
                <a:cubicBezTo>
                  <a:pt x="1103738" y="33372"/>
                  <a:pt x="912643" y="24838"/>
                  <a:pt x="629564" y="27432"/>
                </a:cubicBezTo>
                <a:cubicBezTo>
                  <a:pt x="346485" y="30026"/>
                  <a:pt x="198767" y="35305"/>
                  <a:pt x="0" y="27432"/>
                </a:cubicBezTo>
                <a:cubicBezTo>
                  <a:pt x="-806" y="19304"/>
                  <a:pt x="1360" y="903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9CEF1301-CE2B-BFBA-B892-8E3E2CFD0A52}"/>
              </a:ext>
            </a:extLst>
          </p:cNvPr>
          <p:cNvSpPr>
            <a:spLocks noGrp="1"/>
          </p:cNvSpPr>
          <p:nvPr>
            <p:ph idx="1"/>
          </p:nvPr>
        </p:nvSpPr>
        <p:spPr>
          <a:xfrm>
            <a:off x="8311894" y="685800"/>
            <a:ext cx="9011412" cy="2894076"/>
          </a:xfrm>
        </p:spPr>
        <p:txBody>
          <a:bodyPr anchor="ctr">
            <a:normAutofit/>
          </a:bodyPr>
          <a:lstStyle/>
          <a:p>
            <a:pPr>
              <a:lnSpc>
                <a:spcPct val="90000"/>
              </a:lnSpc>
            </a:pPr>
            <a:r>
              <a:rPr lang="en-US" sz="2300"/>
              <a:t>To build analytic capacity and a trained community of practice, </a:t>
            </a:r>
            <a:r>
              <a:rPr lang="en-US" sz="2300">
                <a:hlinkClick r:id="rId2"/>
              </a:rPr>
              <a:t>Applied Data Analytics (ADA) training programs </a:t>
            </a:r>
            <a:r>
              <a:rPr lang="en-US" sz="2300"/>
              <a:t>are available to build data literacy, data science, and evaluation and research skills.</a:t>
            </a:r>
          </a:p>
          <a:p>
            <a:pPr>
              <a:lnSpc>
                <a:spcPct val="90000"/>
              </a:lnSpc>
            </a:pPr>
            <a:r>
              <a:rPr lang="en-US" sz="2300"/>
              <a:t>Interdepartmental, multistate, and cross-sector teams work together to serve real needs.</a:t>
            </a:r>
          </a:p>
          <a:p>
            <a:pPr>
              <a:lnSpc>
                <a:spcPct val="90000"/>
              </a:lnSpc>
            </a:pPr>
            <a:r>
              <a:rPr lang="en-US" sz="2300"/>
              <a:t>The current AR-developed program “Evaluating Enrollment to Employment Pathways” (E2E) has participants from 25 states resulting in numerous projects and products for Arkansas.</a:t>
            </a:r>
          </a:p>
          <a:p>
            <a:pPr>
              <a:lnSpc>
                <a:spcPct val="90000"/>
              </a:lnSpc>
            </a:pPr>
            <a:endParaRPr lang="en-US" sz="2300"/>
          </a:p>
          <a:p>
            <a:pPr>
              <a:lnSpc>
                <a:spcPct val="90000"/>
              </a:lnSpc>
            </a:pPr>
            <a:endParaRPr lang="en-US" sz="2300"/>
          </a:p>
        </p:txBody>
      </p:sp>
      <p:pic>
        <p:nvPicPr>
          <p:cNvPr id="7" name="Picture 6">
            <a:extLst>
              <a:ext uri="{FF2B5EF4-FFF2-40B4-BE49-F238E27FC236}">
                <a16:creationId xmlns:a16="http://schemas.microsoft.com/office/drawing/2014/main" id="{0EE933AD-15BD-CE27-0C13-7CD5FF3A34E9}"/>
              </a:ext>
            </a:extLst>
          </p:cNvPr>
          <p:cNvPicPr>
            <a:picLocks noChangeAspect="1"/>
          </p:cNvPicPr>
          <p:nvPr/>
        </p:nvPicPr>
        <p:blipFill>
          <a:blip r:embed="rId3"/>
          <a:stretch>
            <a:fillRect/>
          </a:stretch>
        </p:blipFill>
        <p:spPr>
          <a:xfrm>
            <a:off x="699516" y="4111737"/>
            <a:ext cx="8202168" cy="5003322"/>
          </a:xfrm>
          <a:prstGeom prst="rect">
            <a:avLst/>
          </a:prstGeom>
        </p:spPr>
      </p:pic>
      <p:graphicFrame>
        <p:nvGraphicFramePr>
          <p:cNvPr id="6" name="Table 5">
            <a:extLst>
              <a:ext uri="{FF2B5EF4-FFF2-40B4-BE49-F238E27FC236}">
                <a16:creationId xmlns:a16="http://schemas.microsoft.com/office/drawing/2014/main" id="{1A357DAB-2763-AD7E-F4FE-A409843B34E6}"/>
              </a:ext>
            </a:extLst>
          </p:cNvPr>
          <p:cNvGraphicFramePr>
            <a:graphicFrameLocks noGrp="1"/>
          </p:cNvGraphicFramePr>
          <p:nvPr>
            <p:extLst>
              <p:ext uri="{D42A27DB-BD31-4B8C-83A1-F6EECF244321}">
                <p14:modId xmlns:p14="http://schemas.microsoft.com/office/powerpoint/2010/main" val="4192881669"/>
              </p:ext>
            </p:extLst>
          </p:nvPr>
        </p:nvGraphicFramePr>
        <p:xfrm>
          <a:off x="9787588" y="3854196"/>
          <a:ext cx="7390481" cy="5518411"/>
        </p:xfrm>
        <a:graphic>
          <a:graphicData uri="http://schemas.openxmlformats.org/drawingml/2006/table">
            <a:tbl>
              <a:tblPr firstRow="1" bandRow="1">
                <a:tableStyleId>{8799B23B-EC83-4686-B30A-512413B5E67A}</a:tableStyleId>
              </a:tblPr>
              <a:tblGrid>
                <a:gridCol w="4785316">
                  <a:extLst>
                    <a:ext uri="{9D8B030D-6E8A-4147-A177-3AD203B41FA5}">
                      <a16:colId xmlns:a16="http://schemas.microsoft.com/office/drawing/2014/main" val="2179689042"/>
                    </a:ext>
                  </a:extLst>
                </a:gridCol>
                <a:gridCol w="834564">
                  <a:extLst>
                    <a:ext uri="{9D8B030D-6E8A-4147-A177-3AD203B41FA5}">
                      <a16:colId xmlns:a16="http://schemas.microsoft.com/office/drawing/2014/main" val="2170617205"/>
                    </a:ext>
                  </a:extLst>
                </a:gridCol>
                <a:gridCol w="1770601">
                  <a:extLst>
                    <a:ext uri="{9D8B030D-6E8A-4147-A177-3AD203B41FA5}">
                      <a16:colId xmlns:a16="http://schemas.microsoft.com/office/drawing/2014/main" val="1428160504"/>
                    </a:ext>
                  </a:extLst>
                </a:gridCol>
              </a:tblGrid>
              <a:tr h="578826">
                <a:tc>
                  <a:txBody>
                    <a:bodyPr/>
                    <a:lstStyle/>
                    <a:p>
                      <a:pPr algn="l" fontAlgn="b"/>
                      <a:r>
                        <a:rPr lang="en-US" sz="1800" b="1" u="none" strike="noStrike">
                          <a:effectLst/>
                        </a:rPr>
                        <a:t>Project Title</a:t>
                      </a:r>
                      <a:endParaRPr lang="en-US" sz="1800" b="1" i="0" u="none" strike="noStrike">
                        <a:solidFill>
                          <a:srgbClr val="000000"/>
                        </a:solidFill>
                        <a:effectLst/>
                        <a:latin typeface="Calibri" panose="020F0502020204030204" pitchFamily="34" charset="0"/>
                      </a:endParaRPr>
                    </a:p>
                  </a:txBody>
                  <a:tcPr marL="6746" marR="6746" marT="6746" marB="0" anchor="b"/>
                </a:tc>
                <a:tc>
                  <a:txBody>
                    <a:bodyPr/>
                    <a:lstStyle/>
                    <a:p>
                      <a:pPr algn="l" fontAlgn="b"/>
                      <a:r>
                        <a:rPr lang="en-US" sz="1800" b="1" u="none" strike="noStrike">
                          <a:effectLst/>
                        </a:rPr>
                        <a:t>State(s)</a:t>
                      </a:r>
                      <a:endParaRPr lang="en-US" sz="1800" b="1" i="0" u="none" strike="noStrike">
                        <a:solidFill>
                          <a:srgbClr val="000000"/>
                        </a:solidFill>
                        <a:effectLst/>
                        <a:latin typeface="Calibri" panose="020F0502020204030204" pitchFamily="34" charset="0"/>
                      </a:endParaRPr>
                    </a:p>
                  </a:txBody>
                  <a:tcPr marL="6746" marR="6746" marT="6746" marB="0" anchor="b"/>
                </a:tc>
                <a:tc>
                  <a:txBody>
                    <a:bodyPr/>
                    <a:lstStyle/>
                    <a:p>
                      <a:pPr algn="l" fontAlgn="b"/>
                      <a:r>
                        <a:rPr lang="en-US" sz="1800" b="1" u="none" strike="noStrike">
                          <a:effectLst/>
                        </a:rPr>
                        <a:t>Program(s)</a:t>
                      </a:r>
                      <a:endParaRPr lang="en-US" sz="1800" b="1" i="0" u="none" strike="noStrike">
                        <a:solidFill>
                          <a:srgbClr val="000000"/>
                        </a:solidFill>
                        <a:effectLst/>
                        <a:latin typeface="Calibri" panose="020F0502020204030204" pitchFamily="34" charset="0"/>
                      </a:endParaRPr>
                    </a:p>
                  </a:txBody>
                  <a:tcPr marL="6746" marR="6746" marT="6746" marB="0" anchor="b"/>
                </a:tc>
                <a:extLst>
                  <a:ext uri="{0D108BD9-81ED-4DB2-BD59-A6C34878D82A}">
                    <a16:rowId xmlns:a16="http://schemas.microsoft.com/office/drawing/2014/main" val="3412664335"/>
                  </a:ext>
                </a:extLst>
              </a:tr>
              <a:tr h="578826">
                <a:tc>
                  <a:txBody>
                    <a:bodyPr/>
                    <a:lstStyle/>
                    <a:p>
                      <a:pPr algn="l" fontAlgn="ctr"/>
                      <a:r>
                        <a:rPr lang="en-US" sz="1800" u="none" strike="noStrike">
                          <a:effectLst/>
                        </a:rPr>
                        <a:t>Stayers, Stutterers, and Leavers, Oh My! - Analyzing Arkansas SNAP Spells</a:t>
                      </a:r>
                      <a:endParaRPr lang="en-US" sz="1800" b="0" i="0" u="none" strike="noStrike">
                        <a:solidFill>
                          <a:srgbClr val="000000"/>
                        </a:solidFill>
                        <a:effectLst/>
                        <a:latin typeface="Calibri" panose="020F0502020204030204" pitchFamily="34" charset="0"/>
                      </a:endParaRPr>
                    </a:p>
                  </a:txBody>
                  <a:tcPr marL="6746" marR="6746" marT="6746" marB="0" anchor="ctr"/>
                </a:tc>
                <a:tc>
                  <a:txBody>
                    <a:bodyPr/>
                    <a:lstStyle/>
                    <a:p>
                      <a:pPr algn="l" fontAlgn="b"/>
                      <a:r>
                        <a:rPr lang="en-US" sz="1800" u="none" strike="noStrike">
                          <a:effectLst/>
                        </a:rPr>
                        <a:t>AR</a:t>
                      </a:r>
                      <a:endParaRPr lang="en-US" sz="1800" b="0" i="0" u="none" strike="noStrike">
                        <a:solidFill>
                          <a:srgbClr val="000000"/>
                        </a:solidFill>
                        <a:effectLst/>
                        <a:latin typeface="Calibri" panose="020F0502020204030204" pitchFamily="34" charset="0"/>
                      </a:endParaRPr>
                    </a:p>
                  </a:txBody>
                  <a:tcPr marL="6746" marR="6746" marT="6746" marB="0" anchor="b"/>
                </a:tc>
                <a:tc>
                  <a:txBody>
                    <a:bodyPr/>
                    <a:lstStyle/>
                    <a:p>
                      <a:pPr algn="l" fontAlgn="b"/>
                      <a:r>
                        <a:rPr lang="en-US" sz="1800" u="none" strike="noStrike">
                          <a:effectLst/>
                        </a:rPr>
                        <a:t>SNAP</a:t>
                      </a:r>
                      <a:endParaRPr lang="en-US" sz="1800" b="0" i="0" u="none" strike="noStrike">
                        <a:solidFill>
                          <a:srgbClr val="000000"/>
                        </a:solidFill>
                        <a:effectLst/>
                        <a:latin typeface="Calibri" panose="020F0502020204030204" pitchFamily="34" charset="0"/>
                      </a:endParaRPr>
                    </a:p>
                  </a:txBody>
                  <a:tcPr marL="6746" marR="6746" marT="6746" marB="0" anchor="b"/>
                </a:tc>
                <a:extLst>
                  <a:ext uri="{0D108BD9-81ED-4DB2-BD59-A6C34878D82A}">
                    <a16:rowId xmlns:a16="http://schemas.microsoft.com/office/drawing/2014/main" val="496942749"/>
                  </a:ext>
                </a:extLst>
              </a:tr>
              <a:tr h="578826">
                <a:tc>
                  <a:txBody>
                    <a:bodyPr/>
                    <a:lstStyle/>
                    <a:p>
                      <a:pPr algn="l" fontAlgn="ctr"/>
                      <a:r>
                        <a:rPr lang="en-US" sz="1800" u="none" strike="noStrike">
                          <a:effectLst/>
                        </a:rPr>
                        <a:t>Effectiveness of Adult Educational Programs on Workforce Outcomes</a:t>
                      </a:r>
                      <a:endParaRPr lang="en-US" sz="1800" b="0" i="0" u="none" strike="noStrike">
                        <a:solidFill>
                          <a:srgbClr val="000000"/>
                        </a:solidFill>
                        <a:effectLst/>
                        <a:latin typeface="Calibri" panose="020F0502020204030204" pitchFamily="34" charset="0"/>
                      </a:endParaRPr>
                    </a:p>
                  </a:txBody>
                  <a:tcPr marL="6746" marR="6746" marT="6746" marB="0" anchor="ctr"/>
                </a:tc>
                <a:tc>
                  <a:txBody>
                    <a:bodyPr/>
                    <a:lstStyle/>
                    <a:p>
                      <a:pPr algn="l" fontAlgn="b"/>
                      <a:r>
                        <a:rPr lang="en-US" sz="1800" u="none" strike="noStrike">
                          <a:effectLst/>
                        </a:rPr>
                        <a:t>AR</a:t>
                      </a:r>
                      <a:endParaRPr lang="en-US" sz="1800" b="0" i="0" u="none" strike="noStrike">
                        <a:solidFill>
                          <a:srgbClr val="000000"/>
                        </a:solidFill>
                        <a:effectLst/>
                        <a:latin typeface="Calibri" panose="020F0502020204030204" pitchFamily="34" charset="0"/>
                      </a:endParaRPr>
                    </a:p>
                  </a:txBody>
                  <a:tcPr marL="6746" marR="6746" marT="6746" marB="0" anchor="b"/>
                </a:tc>
                <a:tc>
                  <a:txBody>
                    <a:bodyPr/>
                    <a:lstStyle/>
                    <a:p>
                      <a:pPr algn="l" fontAlgn="b"/>
                      <a:r>
                        <a:rPr lang="en-US" sz="1800" u="none" strike="noStrike">
                          <a:effectLst/>
                        </a:rPr>
                        <a:t>Adult Ed</a:t>
                      </a:r>
                      <a:endParaRPr lang="en-US" sz="1800" b="0" i="0" u="none" strike="noStrike">
                        <a:solidFill>
                          <a:srgbClr val="000000"/>
                        </a:solidFill>
                        <a:effectLst/>
                        <a:latin typeface="Calibri" panose="020F0502020204030204" pitchFamily="34" charset="0"/>
                      </a:endParaRPr>
                    </a:p>
                  </a:txBody>
                  <a:tcPr marL="6746" marR="6746" marT="6746" marB="0" anchor="b"/>
                </a:tc>
                <a:extLst>
                  <a:ext uri="{0D108BD9-81ED-4DB2-BD59-A6C34878D82A}">
                    <a16:rowId xmlns:a16="http://schemas.microsoft.com/office/drawing/2014/main" val="2008421087"/>
                  </a:ext>
                </a:extLst>
              </a:tr>
              <a:tr h="578826">
                <a:tc>
                  <a:txBody>
                    <a:bodyPr/>
                    <a:lstStyle/>
                    <a:p>
                      <a:pPr algn="l" fontAlgn="ctr"/>
                      <a:r>
                        <a:rPr lang="en-US" sz="1800" u="none" strike="noStrike">
                          <a:effectLst/>
                        </a:rPr>
                        <a:t>Your Arkansas Pathway</a:t>
                      </a:r>
                      <a:endParaRPr lang="en-US" sz="1800" b="0" i="0" u="none" strike="noStrike">
                        <a:solidFill>
                          <a:srgbClr val="000000"/>
                        </a:solidFill>
                        <a:effectLst/>
                        <a:latin typeface="Calibri" panose="020F0502020204030204" pitchFamily="34" charset="0"/>
                      </a:endParaRPr>
                    </a:p>
                  </a:txBody>
                  <a:tcPr marL="6746" marR="6746" marT="6746" marB="0" anchor="ctr"/>
                </a:tc>
                <a:tc>
                  <a:txBody>
                    <a:bodyPr/>
                    <a:lstStyle/>
                    <a:p>
                      <a:pPr algn="l" fontAlgn="b"/>
                      <a:r>
                        <a:rPr lang="en-US" sz="1800" u="none" strike="noStrike">
                          <a:effectLst/>
                        </a:rPr>
                        <a:t>CT, AR</a:t>
                      </a:r>
                      <a:endParaRPr lang="en-US" sz="1800" b="0" i="0" u="none" strike="noStrike">
                        <a:solidFill>
                          <a:srgbClr val="000000"/>
                        </a:solidFill>
                        <a:effectLst/>
                        <a:latin typeface="Calibri" panose="020F0502020204030204" pitchFamily="34" charset="0"/>
                      </a:endParaRPr>
                    </a:p>
                  </a:txBody>
                  <a:tcPr marL="6746" marR="6746" marT="6746" marB="0" anchor="b"/>
                </a:tc>
                <a:tc>
                  <a:txBody>
                    <a:bodyPr/>
                    <a:lstStyle/>
                    <a:p>
                      <a:pPr algn="l" fontAlgn="b"/>
                      <a:r>
                        <a:rPr lang="en-US" sz="1800" u="none" strike="noStrike">
                          <a:effectLst/>
                        </a:rPr>
                        <a:t>WIOA, Adult Ed, Postsecondary</a:t>
                      </a:r>
                      <a:endParaRPr lang="en-US" sz="1800" b="0" i="0" u="none" strike="noStrike">
                        <a:solidFill>
                          <a:srgbClr val="000000"/>
                        </a:solidFill>
                        <a:effectLst/>
                        <a:latin typeface="Calibri" panose="020F0502020204030204" pitchFamily="34" charset="0"/>
                      </a:endParaRPr>
                    </a:p>
                  </a:txBody>
                  <a:tcPr marL="6746" marR="6746" marT="6746" marB="0" anchor="b"/>
                </a:tc>
                <a:extLst>
                  <a:ext uri="{0D108BD9-81ED-4DB2-BD59-A6C34878D82A}">
                    <a16:rowId xmlns:a16="http://schemas.microsoft.com/office/drawing/2014/main" val="3275944211"/>
                  </a:ext>
                </a:extLst>
              </a:tr>
              <a:tr h="578826">
                <a:tc>
                  <a:txBody>
                    <a:bodyPr/>
                    <a:lstStyle/>
                    <a:p>
                      <a:pPr algn="l" fontAlgn="ctr"/>
                      <a:r>
                        <a:rPr lang="en-US" sz="1800" u="none" strike="noStrike">
                          <a:effectLst/>
                        </a:rPr>
                        <a:t>Factors Influencing Apprenticeship Completion in Arkansas</a:t>
                      </a:r>
                      <a:endParaRPr lang="en-US" sz="1800" b="0" i="0" u="none" strike="noStrike">
                        <a:solidFill>
                          <a:srgbClr val="000000"/>
                        </a:solidFill>
                        <a:effectLst/>
                        <a:latin typeface="Calibri" panose="020F0502020204030204" pitchFamily="34" charset="0"/>
                      </a:endParaRPr>
                    </a:p>
                  </a:txBody>
                  <a:tcPr marL="6746" marR="6746" marT="6746" marB="0" anchor="ctr"/>
                </a:tc>
                <a:tc>
                  <a:txBody>
                    <a:bodyPr/>
                    <a:lstStyle/>
                    <a:p>
                      <a:pPr algn="l" fontAlgn="b"/>
                      <a:r>
                        <a:rPr lang="en-US" sz="1800" u="none" strike="noStrike">
                          <a:effectLst/>
                        </a:rPr>
                        <a:t>CT</a:t>
                      </a:r>
                      <a:endParaRPr lang="en-US" sz="1800" b="0" i="0" u="none" strike="noStrike">
                        <a:solidFill>
                          <a:srgbClr val="000000"/>
                        </a:solidFill>
                        <a:effectLst/>
                        <a:latin typeface="Calibri" panose="020F0502020204030204" pitchFamily="34" charset="0"/>
                      </a:endParaRPr>
                    </a:p>
                  </a:txBody>
                  <a:tcPr marL="6746" marR="6746" marT="6746" marB="0" anchor="b"/>
                </a:tc>
                <a:tc>
                  <a:txBody>
                    <a:bodyPr/>
                    <a:lstStyle/>
                    <a:p>
                      <a:pPr algn="l" fontAlgn="b"/>
                      <a:r>
                        <a:rPr lang="en-US" sz="1800" u="none" strike="noStrike">
                          <a:effectLst/>
                        </a:rPr>
                        <a:t>RAPS</a:t>
                      </a:r>
                      <a:endParaRPr lang="en-US" sz="1800" b="0" i="0" u="none" strike="noStrike">
                        <a:solidFill>
                          <a:srgbClr val="000000"/>
                        </a:solidFill>
                        <a:effectLst/>
                        <a:latin typeface="Calibri" panose="020F0502020204030204" pitchFamily="34" charset="0"/>
                      </a:endParaRPr>
                    </a:p>
                  </a:txBody>
                  <a:tcPr marL="6746" marR="6746" marT="6746" marB="0" anchor="b"/>
                </a:tc>
                <a:extLst>
                  <a:ext uri="{0D108BD9-81ED-4DB2-BD59-A6C34878D82A}">
                    <a16:rowId xmlns:a16="http://schemas.microsoft.com/office/drawing/2014/main" val="672180919"/>
                  </a:ext>
                </a:extLst>
              </a:tr>
              <a:tr h="578826">
                <a:tc>
                  <a:txBody>
                    <a:bodyPr/>
                    <a:lstStyle/>
                    <a:p>
                      <a:pPr algn="l" fontAlgn="ctr"/>
                      <a:r>
                        <a:rPr lang="en-US" sz="1800" u="none" strike="noStrike">
                          <a:effectLst/>
                        </a:rPr>
                        <a:t>Role of Demographics on Apprenticeship Completion Status</a:t>
                      </a:r>
                      <a:endParaRPr lang="en-US" sz="1800" b="0" i="0" u="none" strike="noStrike">
                        <a:solidFill>
                          <a:srgbClr val="000000"/>
                        </a:solidFill>
                        <a:effectLst/>
                        <a:latin typeface="Calibri" panose="020F0502020204030204" pitchFamily="34" charset="0"/>
                      </a:endParaRPr>
                    </a:p>
                  </a:txBody>
                  <a:tcPr marL="6746" marR="6746" marT="6746" marB="0" anchor="ctr"/>
                </a:tc>
                <a:tc>
                  <a:txBody>
                    <a:bodyPr/>
                    <a:lstStyle/>
                    <a:p>
                      <a:pPr algn="l" fontAlgn="b"/>
                      <a:r>
                        <a:rPr lang="en-US" sz="1800" u="none" strike="noStrike">
                          <a:effectLst/>
                        </a:rPr>
                        <a:t>DC</a:t>
                      </a:r>
                      <a:endParaRPr lang="en-US" sz="1800" b="0" i="0" u="none" strike="noStrike">
                        <a:solidFill>
                          <a:srgbClr val="000000"/>
                        </a:solidFill>
                        <a:effectLst/>
                        <a:latin typeface="Calibri" panose="020F0502020204030204" pitchFamily="34" charset="0"/>
                      </a:endParaRPr>
                    </a:p>
                  </a:txBody>
                  <a:tcPr marL="6746" marR="6746" marT="6746" marB="0" anchor="b"/>
                </a:tc>
                <a:tc>
                  <a:txBody>
                    <a:bodyPr/>
                    <a:lstStyle/>
                    <a:p>
                      <a:pPr algn="l" fontAlgn="b"/>
                      <a:r>
                        <a:rPr lang="en-US" sz="1800" u="none" strike="noStrike">
                          <a:effectLst/>
                        </a:rPr>
                        <a:t>RAPS</a:t>
                      </a:r>
                      <a:endParaRPr lang="en-US" sz="1800" b="0" i="0" u="none" strike="noStrike">
                        <a:solidFill>
                          <a:srgbClr val="000000"/>
                        </a:solidFill>
                        <a:effectLst/>
                        <a:latin typeface="Calibri" panose="020F0502020204030204" pitchFamily="34" charset="0"/>
                      </a:endParaRPr>
                    </a:p>
                  </a:txBody>
                  <a:tcPr marL="6746" marR="6746" marT="6746" marB="0" anchor="b"/>
                </a:tc>
                <a:extLst>
                  <a:ext uri="{0D108BD9-81ED-4DB2-BD59-A6C34878D82A}">
                    <a16:rowId xmlns:a16="http://schemas.microsoft.com/office/drawing/2014/main" val="676642802"/>
                  </a:ext>
                </a:extLst>
              </a:tr>
              <a:tr h="578826">
                <a:tc>
                  <a:txBody>
                    <a:bodyPr/>
                    <a:lstStyle/>
                    <a:p>
                      <a:pPr algn="l" fontAlgn="ctr"/>
                      <a:r>
                        <a:rPr lang="en-US" sz="1800" u="none" strike="noStrike">
                          <a:effectLst/>
                        </a:rPr>
                        <a:t>Enrollment in Quality Jobs Post-WIOA Participation</a:t>
                      </a:r>
                      <a:endParaRPr lang="en-US" sz="1800" b="0" i="0" u="none" strike="noStrike">
                        <a:solidFill>
                          <a:srgbClr val="000000"/>
                        </a:solidFill>
                        <a:effectLst/>
                        <a:latin typeface="Calibri" panose="020F0502020204030204" pitchFamily="34" charset="0"/>
                      </a:endParaRPr>
                    </a:p>
                  </a:txBody>
                  <a:tcPr marL="6746" marR="6746" marT="6746" marB="0" anchor="ctr"/>
                </a:tc>
                <a:tc>
                  <a:txBody>
                    <a:bodyPr/>
                    <a:lstStyle/>
                    <a:p>
                      <a:pPr algn="l" fontAlgn="b"/>
                      <a:r>
                        <a:rPr lang="en-US" sz="1800" u="none" strike="noStrike">
                          <a:effectLst/>
                        </a:rPr>
                        <a:t>DE, MA</a:t>
                      </a:r>
                      <a:endParaRPr lang="en-US" sz="1800" b="0" i="0" u="none" strike="noStrike">
                        <a:solidFill>
                          <a:srgbClr val="000000"/>
                        </a:solidFill>
                        <a:effectLst/>
                        <a:latin typeface="Calibri" panose="020F0502020204030204" pitchFamily="34" charset="0"/>
                      </a:endParaRPr>
                    </a:p>
                  </a:txBody>
                  <a:tcPr marL="6746" marR="6746" marT="6746" marB="0" anchor="b"/>
                </a:tc>
                <a:tc>
                  <a:txBody>
                    <a:bodyPr/>
                    <a:lstStyle/>
                    <a:p>
                      <a:pPr algn="l" fontAlgn="b"/>
                      <a:r>
                        <a:rPr lang="en-US" sz="1800" u="none" strike="noStrike">
                          <a:effectLst/>
                        </a:rPr>
                        <a:t>WIOA</a:t>
                      </a:r>
                      <a:endParaRPr lang="en-US" sz="1800" b="0" i="0" u="none" strike="noStrike">
                        <a:solidFill>
                          <a:srgbClr val="000000"/>
                        </a:solidFill>
                        <a:effectLst/>
                        <a:latin typeface="Calibri" panose="020F0502020204030204" pitchFamily="34" charset="0"/>
                      </a:endParaRPr>
                    </a:p>
                  </a:txBody>
                  <a:tcPr marL="6746" marR="6746" marT="6746" marB="0" anchor="b"/>
                </a:tc>
                <a:extLst>
                  <a:ext uri="{0D108BD9-81ED-4DB2-BD59-A6C34878D82A}">
                    <a16:rowId xmlns:a16="http://schemas.microsoft.com/office/drawing/2014/main" val="2078117503"/>
                  </a:ext>
                </a:extLst>
              </a:tr>
              <a:tr h="578826">
                <a:tc>
                  <a:txBody>
                    <a:bodyPr/>
                    <a:lstStyle/>
                    <a:p>
                      <a:pPr algn="l" fontAlgn="ctr"/>
                      <a:r>
                        <a:rPr lang="en-US" sz="1800" u="none" strike="noStrike">
                          <a:effectLst/>
                        </a:rPr>
                        <a:t>Co-Enrollment: Retention and Wages Over Time</a:t>
                      </a:r>
                      <a:endParaRPr lang="en-US" sz="1800" b="0" i="0" u="none" strike="noStrike">
                        <a:solidFill>
                          <a:srgbClr val="000000"/>
                        </a:solidFill>
                        <a:effectLst/>
                        <a:latin typeface="Calibri" panose="020F0502020204030204" pitchFamily="34" charset="0"/>
                      </a:endParaRPr>
                    </a:p>
                  </a:txBody>
                  <a:tcPr marL="6746" marR="6746" marT="6746" marB="0" anchor="ctr"/>
                </a:tc>
                <a:tc>
                  <a:txBody>
                    <a:bodyPr/>
                    <a:lstStyle/>
                    <a:p>
                      <a:pPr algn="l" fontAlgn="b"/>
                      <a:r>
                        <a:rPr lang="en-US" sz="1800" u="none" strike="noStrike">
                          <a:effectLst/>
                        </a:rPr>
                        <a:t>MO</a:t>
                      </a:r>
                      <a:endParaRPr lang="en-US" sz="1800" b="0" i="0" u="none" strike="noStrike">
                        <a:solidFill>
                          <a:srgbClr val="000000"/>
                        </a:solidFill>
                        <a:effectLst/>
                        <a:latin typeface="Calibri" panose="020F0502020204030204" pitchFamily="34" charset="0"/>
                      </a:endParaRPr>
                    </a:p>
                  </a:txBody>
                  <a:tcPr marL="6746" marR="6746" marT="6746" marB="0" anchor="b"/>
                </a:tc>
                <a:tc>
                  <a:txBody>
                    <a:bodyPr/>
                    <a:lstStyle/>
                    <a:p>
                      <a:pPr algn="l" fontAlgn="b"/>
                      <a:r>
                        <a:rPr lang="en-US" sz="1800" u="none" strike="noStrike">
                          <a:effectLst/>
                        </a:rPr>
                        <a:t>WIOA</a:t>
                      </a:r>
                      <a:endParaRPr lang="en-US" sz="1800" b="0" i="0" u="none" strike="noStrike">
                        <a:solidFill>
                          <a:srgbClr val="000000"/>
                        </a:solidFill>
                        <a:effectLst/>
                        <a:latin typeface="Calibri" panose="020F0502020204030204" pitchFamily="34" charset="0"/>
                      </a:endParaRPr>
                    </a:p>
                  </a:txBody>
                  <a:tcPr marL="6746" marR="6746" marT="6746" marB="0" anchor="b"/>
                </a:tc>
                <a:extLst>
                  <a:ext uri="{0D108BD9-81ED-4DB2-BD59-A6C34878D82A}">
                    <a16:rowId xmlns:a16="http://schemas.microsoft.com/office/drawing/2014/main" val="1551447412"/>
                  </a:ext>
                </a:extLst>
              </a:tr>
              <a:tr h="578826">
                <a:tc>
                  <a:txBody>
                    <a:bodyPr/>
                    <a:lstStyle/>
                    <a:p>
                      <a:pPr algn="l" fontAlgn="ctr"/>
                      <a:r>
                        <a:rPr lang="en-US" sz="1800" u="none" strike="noStrike">
                          <a:effectLst/>
                        </a:rPr>
                        <a:t>Employment Outcomes of SNAP Recipients in 2017</a:t>
                      </a:r>
                      <a:endParaRPr lang="en-US" sz="1800" b="0" i="0" u="none" strike="noStrike">
                        <a:solidFill>
                          <a:srgbClr val="000000"/>
                        </a:solidFill>
                        <a:effectLst/>
                        <a:latin typeface="Calibri" panose="020F0502020204030204" pitchFamily="34" charset="0"/>
                      </a:endParaRPr>
                    </a:p>
                  </a:txBody>
                  <a:tcPr marL="6746" marR="6746" marT="6746" marB="0" anchor="ctr"/>
                </a:tc>
                <a:tc>
                  <a:txBody>
                    <a:bodyPr/>
                    <a:lstStyle/>
                    <a:p>
                      <a:pPr algn="l" fontAlgn="b"/>
                      <a:r>
                        <a:rPr lang="en-US" sz="1800" u="none" strike="noStrike">
                          <a:effectLst/>
                        </a:rPr>
                        <a:t>NJ</a:t>
                      </a:r>
                      <a:endParaRPr lang="en-US" sz="1800" b="0" i="0" u="none" strike="noStrike">
                        <a:solidFill>
                          <a:srgbClr val="000000"/>
                        </a:solidFill>
                        <a:effectLst/>
                        <a:latin typeface="Calibri" panose="020F0502020204030204" pitchFamily="34" charset="0"/>
                      </a:endParaRPr>
                    </a:p>
                  </a:txBody>
                  <a:tcPr marL="6746" marR="6746" marT="6746" marB="0" anchor="b"/>
                </a:tc>
                <a:tc>
                  <a:txBody>
                    <a:bodyPr/>
                    <a:lstStyle/>
                    <a:p>
                      <a:pPr algn="l" fontAlgn="b"/>
                      <a:r>
                        <a:rPr lang="en-US" sz="1800" u="none" strike="noStrike">
                          <a:effectLst/>
                        </a:rPr>
                        <a:t>SNAP</a:t>
                      </a:r>
                      <a:endParaRPr lang="en-US" sz="1800" b="0" i="0" u="none" strike="noStrike">
                        <a:solidFill>
                          <a:srgbClr val="000000"/>
                        </a:solidFill>
                        <a:effectLst/>
                        <a:latin typeface="Calibri" panose="020F0502020204030204" pitchFamily="34" charset="0"/>
                      </a:endParaRPr>
                    </a:p>
                  </a:txBody>
                  <a:tcPr marL="6746" marR="6746" marT="6746" marB="0" anchor="b"/>
                </a:tc>
                <a:extLst>
                  <a:ext uri="{0D108BD9-81ED-4DB2-BD59-A6C34878D82A}">
                    <a16:rowId xmlns:a16="http://schemas.microsoft.com/office/drawing/2014/main" val="1420175811"/>
                  </a:ext>
                </a:extLst>
              </a:tr>
              <a:tr h="308977">
                <a:tc>
                  <a:txBody>
                    <a:bodyPr/>
                    <a:lstStyle/>
                    <a:p>
                      <a:pPr algn="l" fontAlgn="ctr"/>
                      <a:r>
                        <a:rPr lang="en-US" sz="1800" u="none" strike="noStrike">
                          <a:effectLst/>
                        </a:rPr>
                        <a:t>Better Together? SNAP and WIOA</a:t>
                      </a:r>
                      <a:endParaRPr lang="en-US" sz="1800" b="0" i="0" u="none" strike="noStrike">
                        <a:solidFill>
                          <a:srgbClr val="000000"/>
                        </a:solidFill>
                        <a:effectLst/>
                        <a:latin typeface="Calibri" panose="020F0502020204030204" pitchFamily="34" charset="0"/>
                      </a:endParaRPr>
                    </a:p>
                  </a:txBody>
                  <a:tcPr marL="6746" marR="6746" marT="6746" marB="0" anchor="ctr"/>
                </a:tc>
                <a:tc>
                  <a:txBody>
                    <a:bodyPr/>
                    <a:lstStyle/>
                    <a:p>
                      <a:pPr algn="l" fontAlgn="b"/>
                      <a:r>
                        <a:rPr lang="en-US" sz="1800" u="none" strike="noStrike">
                          <a:effectLst/>
                        </a:rPr>
                        <a:t>OH</a:t>
                      </a:r>
                      <a:endParaRPr lang="en-US" sz="1800" b="0" i="0" u="none" strike="noStrike">
                        <a:solidFill>
                          <a:srgbClr val="000000"/>
                        </a:solidFill>
                        <a:effectLst/>
                        <a:latin typeface="Calibri" panose="020F0502020204030204" pitchFamily="34" charset="0"/>
                      </a:endParaRPr>
                    </a:p>
                  </a:txBody>
                  <a:tcPr marL="6746" marR="6746" marT="6746" marB="0" anchor="b"/>
                </a:tc>
                <a:tc>
                  <a:txBody>
                    <a:bodyPr/>
                    <a:lstStyle/>
                    <a:p>
                      <a:pPr algn="l" fontAlgn="b"/>
                      <a:r>
                        <a:rPr lang="en-US" sz="1800" u="none" strike="noStrike">
                          <a:effectLst/>
                        </a:rPr>
                        <a:t>SNAP, WIOA</a:t>
                      </a:r>
                      <a:endParaRPr lang="en-US" sz="1800" b="0" i="0" u="none" strike="noStrike">
                        <a:solidFill>
                          <a:srgbClr val="000000"/>
                        </a:solidFill>
                        <a:effectLst/>
                        <a:latin typeface="Calibri" panose="020F0502020204030204" pitchFamily="34" charset="0"/>
                      </a:endParaRPr>
                    </a:p>
                  </a:txBody>
                  <a:tcPr marL="6746" marR="6746" marT="6746" marB="0" anchor="b"/>
                </a:tc>
                <a:extLst>
                  <a:ext uri="{0D108BD9-81ED-4DB2-BD59-A6C34878D82A}">
                    <a16:rowId xmlns:a16="http://schemas.microsoft.com/office/drawing/2014/main" val="2486553520"/>
                  </a:ext>
                </a:extLst>
              </a:tr>
            </a:tbl>
          </a:graphicData>
        </a:graphic>
      </p:graphicFrame>
    </p:spTree>
    <p:extLst>
      <p:ext uri="{BB962C8B-B14F-4D97-AF65-F5344CB8AC3E}">
        <p14:creationId xmlns:p14="http://schemas.microsoft.com/office/powerpoint/2010/main" val="3763459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0EDF-2EA6-9838-6E23-5E14ECA888A7}"/>
              </a:ext>
            </a:extLst>
          </p:cNvPr>
          <p:cNvSpPr>
            <a:spLocks noGrp="1"/>
          </p:cNvSpPr>
          <p:nvPr>
            <p:ph type="title"/>
          </p:nvPr>
        </p:nvSpPr>
        <p:spPr>
          <a:xfrm>
            <a:off x="457200" y="274638"/>
            <a:ext cx="17554536" cy="1143000"/>
          </a:xfrm>
        </p:spPr>
        <p:txBody>
          <a:bodyPr>
            <a:noAutofit/>
          </a:bodyPr>
          <a:lstStyle/>
          <a:p>
            <a:pPr algn="l"/>
            <a:r>
              <a:rPr lang="en-US" dirty="0"/>
              <a:t>Sample Products Developed by Applied Data Analytics Program Students</a:t>
            </a:r>
          </a:p>
        </p:txBody>
      </p:sp>
      <p:pic>
        <p:nvPicPr>
          <p:cNvPr id="5" name="Picture 4">
            <a:extLst>
              <a:ext uri="{FF2B5EF4-FFF2-40B4-BE49-F238E27FC236}">
                <a16:creationId xmlns:a16="http://schemas.microsoft.com/office/drawing/2014/main" id="{63108E75-AB83-3CF1-37A0-83436FA21A5E}"/>
              </a:ext>
            </a:extLst>
          </p:cNvPr>
          <p:cNvPicPr>
            <a:picLocks noChangeAspect="1"/>
          </p:cNvPicPr>
          <p:nvPr/>
        </p:nvPicPr>
        <p:blipFill>
          <a:blip r:embed="rId2"/>
          <a:stretch>
            <a:fillRect/>
          </a:stretch>
        </p:blipFill>
        <p:spPr>
          <a:xfrm>
            <a:off x="3439801" y="2019300"/>
            <a:ext cx="14571935" cy="8027193"/>
          </a:xfrm>
          <a:prstGeom prst="rect">
            <a:avLst/>
          </a:prstGeom>
        </p:spPr>
      </p:pic>
      <p:pic>
        <p:nvPicPr>
          <p:cNvPr id="4" name="Picture 3">
            <a:extLst>
              <a:ext uri="{FF2B5EF4-FFF2-40B4-BE49-F238E27FC236}">
                <a16:creationId xmlns:a16="http://schemas.microsoft.com/office/drawing/2014/main" id="{6EC9F95B-2263-018B-A22F-2032D0C94790}"/>
              </a:ext>
            </a:extLst>
          </p:cNvPr>
          <p:cNvPicPr>
            <a:picLocks noChangeAspect="1"/>
          </p:cNvPicPr>
          <p:nvPr/>
        </p:nvPicPr>
        <p:blipFill>
          <a:blip r:embed="rId3"/>
          <a:stretch>
            <a:fillRect/>
          </a:stretch>
        </p:blipFill>
        <p:spPr>
          <a:xfrm>
            <a:off x="38769" y="1714500"/>
            <a:ext cx="10854042" cy="4648200"/>
          </a:xfrm>
          <a:prstGeom prst="rect">
            <a:avLst/>
          </a:prstGeom>
        </p:spPr>
      </p:pic>
    </p:spTree>
    <p:extLst>
      <p:ext uri="{BB962C8B-B14F-4D97-AF65-F5344CB8AC3E}">
        <p14:creationId xmlns:p14="http://schemas.microsoft.com/office/powerpoint/2010/main" val="136496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7E49D1-D6CC-A8FD-2548-B7963AA04269}"/>
              </a:ext>
            </a:extLst>
          </p:cNvPr>
          <p:cNvSpPr>
            <a:spLocks noGrp="1"/>
          </p:cNvSpPr>
          <p:nvPr>
            <p:ph type="title"/>
          </p:nvPr>
        </p:nvSpPr>
        <p:spPr/>
        <p:txBody>
          <a:bodyPr/>
          <a:lstStyle/>
          <a:p>
            <a:r>
              <a:rPr lang="en-US" dirty="0"/>
              <a:t>Participating IHE Researchers</a:t>
            </a:r>
          </a:p>
        </p:txBody>
      </p:sp>
      <p:sp>
        <p:nvSpPr>
          <p:cNvPr id="5" name="Content Placeholder 4">
            <a:extLst>
              <a:ext uri="{FF2B5EF4-FFF2-40B4-BE49-F238E27FC236}">
                <a16:creationId xmlns:a16="http://schemas.microsoft.com/office/drawing/2014/main" id="{7366774B-AFB2-03F4-3075-E57702550C03}"/>
              </a:ext>
            </a:extLst>
          </p:cNvPr>
          <p:cNvSpPr>
            <a:spLocks noGrp="1"/>
          </p:cNvSpPr>
          <p:nvPr>
            <p:ph idx="1"/>
          </p:nvPr>
        </p:nvSpPr>
        <p:spPr/>
        <p:txBody>
          <a:bodyPr/>
          <a:lstStyle/>
          <a:p>
            <a:r>
              <a:rPr lang="en-US" dirty="0"/>
              <a:t>Office of Innovation for Education (OIE)</a:t>
            </a:r>
          </a:p>
          <a:p>
            <a:r>
              <a:rPr lang="en-US" dirty="0"/>
              <a:t>Office for Education Policy (OEP)</a:t>
            </a:r>
          </a:p>
          <a:p>
            <a:r>
              <a:rPr lang="en-US" dirty="0"/>
              <a:t>Arkansas Research Center (ARC)</a:t>
            </a:r>
          </a:p>
          <a:p>
            <a:r>
              <a:rPr lang="en-US" dirty="0"/>
              <a:t>Arkansas Economic Development Institute (AEDI) – Enrolled in May 2024 program</a:t>
            </a:r>
          </a:p>
          <a:p>
            <a:endParaRPr lang="en-US" dirty="0"/>
          </a:p>
          <a:p>
            <a:pPr marL="0" indent="0">
              <a:buNone/>
            </a:pPr>
            <a:r>
              <a:rPr lang="en-US" b="1" u="sng" dirty="0">
                <a:solidFill>
                  <a:schemeClr val="accent2">
                    <a:lumMod val="75000"/>
                  </a:schemeClr>
                </a:solidFill>
              </a:rPr>
              <a:t>What research groups at your institutions may benefit from access?</a:t>
            </a:r>
          </a:p>
        </p:txBody>
      </p:sp>
    </p:spTree>
    <p:extLst>
      <p:ext uri="{BB962C8B-B14F-4D97-AF65-F5344CB8AC3E}">
        <p14:creationId xmlns:p14="http://schemas.microsoft.com/office/powerpoint/2010/main" val="12243578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TotalTime>
  <Words>1647</Words>
  <Application>Microsoft Office PowerPoint</Application>
  <PresentationFormat>Custom</PresentationFormat>
  <Paragraphs>223</Paragraphs>
  <Slides>34</Slides>
  <Notes>4</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Open Sans</vt:lpstr>
      <vt:lpstr>Century Gothic</vt:lpstr>
      <vt:lpstr>Avenir Medium</vt:lpstr>
      <vt:lpstr>Arial</vt:lpstr>
      <vt:lpstr>Calibri</vt:lpstr>
      <vt:lpstr>Avenir Bold</vt:lpstr>
      <vt:lpstr>Calibri Light</vt:lpstr>
      <vt:lpstr>Open Sans Bold</vt:lpstr>
      <vt:lpstr>Avenir Ultra-Bold</vt:lpstr>
      <vt:lpstr>Inter Bold</vt:lpstr>
      <vt:lpstr>Avenir</vt:lpstr>
      <vt:lpstr>Office Theme</vt:lpstr>
      <vt:lpstr>1_Office Theme</vt:lpstr>
      <vt:lpstr>Data-Driven Approaches to Education and Workforce Alignment </vt:lpstr>
      <vt:lpstr>Agenda</vt:lpstr>
      <vt:lpstr>Statewide Longitudinal Data System</vt:lpstr>
      <vt:lpstr>What other data would be relevant?</vt:lpstr>
      <vt:lpstr>Multistate and Cross-Sector Coverage</vt:lpstr>
      <vt:lpstr>Arkansas Research Environment</vt:lpstr>
      <vt:lpstr>Applied Data Analytics Training Programs</vt:lpstr>
      <vt:lpstr>Sample Products Developed by Applied Data Analytics Program Students</vt:lpstr>
      <vt:lpstr>Participating IHE Researchers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LAUNCH – Skills-Based  Learning, Hiring, and Advancement Platform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 Arkansas Credential Registry</dc:title>
  <dc:creator>Robert McGough</dc:creator>
  <cp:lastModifiedBy>Nichole Abernathy (ADHE)</cp:lastModifiedBy>
  <cp:revision>2</cp:revision>
  <dcterms:created xsi:type="dcterms:W3CDTF">2006-08-16T00:00:00Z</dcterms:created>
  <dcterms:modified xsi:type="dcterms:W3CDTF">2024-03-26T15:30:20Z</dcterms:modified>
  <dc:identifier>DAF_dtGbFos</dc:identifier>
</cp:coreProperties>
</file>